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Open Sauce Bold" charset="1" panose="00000800000000000000"/>
      <p:regular r:id="rId31"/>
    </p:embeddedFont>
    <p:embeddedFont>
      <p:font typeface="Open Sauce" charset="1" panose="00000500000000000000"/>
      <p:regular r:id="rId32"/>
    </p:embeddedFont>
    <p:embeddedFont>
      <p:font typeface="Open Sauce Light" charset="1" panose="00000400000000000000"/>
      <p:regular r:id="rId33"/>
    </p:embeddedFont>
    <p:embeddedFont>
      <p:font typeface="Open Sauce Medium" charset="1" panose="00000600000000000000"/>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36.png" Type="http://schemas.openxmlformats.org/officeDocument/2006/relationships/image"/><Relationship Id="rId4" Target="../media/image4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14" Target="../media/image61.png" Type="http://schemas.openxmlformats.org/officeDocument/2006/relationships/image"/><Relationship Id="rId15" Target="../media/image62.svg" Type="http://schemas.openxmlformats.org/officeDocument/2006/relationships/image"/><Relationship Id="rId16" Target="../media/image63.png" Type="http://schemas.openxmlformats.org/officeDocument/2006/relationships/image"/><Relationship Id="rId17" Target="../media/image64.svg" Type="http://schemas.openxmlformats.org/officeDocument/2006/relationships/image"/><Relationship Id="rId18" Target="../media/image65.png" Type="http://schemas.openxmlformats.org/officeDocument/2006/relationships/image"/><Relationship Id="rId19" Target="../media/image66.svg" Type="http://schemas.openxmlformats.org/officeDocument/2006/relationships/image"/><Relationship Id="rId2" Target="../media/image49.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22" Target="../media/image69.png" Type="http://schemas.openxmlformats.org/officeDocument/2006/relationships/image"/><Relationship Id="rId23" Target="../media/image70.svg" Type="http://schemas.openxmlformats.org/officeDocument/2006/relationships/image"/><Relationship Id="rId24" Target="../media/image71.png" Type="http://schemas.openxmlformats.org/officeDocument/2006/relationships/image"/><Relationship Id="rId25" Target="../media/image72.svg" Type="http://schemas.openxmlformats.org/officeDocument/2006/relationships/image"/><Relationship Id="rId26" Target="../media/image73.png" Type="http://schemas.openxmlformats.org/officeDocument/2006/relationships/image"/><Relationship Id="rId27" Target="../media/image74.svg" Type="http://schemas.openxmlformats.org/officeDocument/2006/relationships/image"/><Relationship Id="rId28" Target="../media/image75.png" Type="http://schemas.openxmlformats.org/officeDocument/2006/relationships/image"/><Relationship Id="rId29" Target="../media/image76.svg" Type="http://schemas.openxmlformats.org/officeDocument/2006/relationships/image"/><Relationship Id="rId3" Target="../media/image50.svg" Type="http://schemas.openxmlformats.org/officeDocument/2006/relationships/image"/><Relationship Id="rId30" Target="../media/image77.png" Type="http://schemas.openxmlformats.org/officeDocument/2006/relationships/image"/><Relationship Id="rId31" Target="../media/image78.svg" Type="http://schemas.openxmlformats.org/officeDocument/2006/relationships/image"/><Relationship Id="rId32" Target="../media/image79.png" Type="http://schemas.openxmlformats.org/officeDocument/2006/relationships/image"/><Relationship Id="rId33" Target="../media/image80.svg" Type="http://schemas.openxmlformats.org/officeDocument/2006/relationships/image"/><Relationship Id="rId34" Target="../media/image81.png" Type="http://schemas.openxmlformats.org/officeDocument/2006/relationships/image"/><Relationship Id="rId35" Target="../media/image82.svg" Type="http://schemas.openxmlformats.org/officeDocument/2006/relationships/image"/><Relationship Id="rId36" Target="../media/image83.png" Type="http://schemas.openxmlformats.org/officeDocument/2006/relationships/image"/><Relationship Id="rId37" Target="../media/image84.svg" Type="http://schemas.openxmlformats.org/officeDocument/2006/relationships/image"/><Relationship Id="rId38" Target="../media/image85.png" Type="http://schemas.openxmlformats.org/officeDocument/2006/relationships/image"/><Relationship Id="rId39" Target="../media/image86.svg" Type="http://schemas.openxmlformats.org/officeDocument/2006/relationships/image"/><Relationship Id="rId4" Target="../media/image51.png" Type="http://schemas.openxmlformats.org/officeDocument/2006/relationships/image"/><Relationship Id="rId40" Target="../media/image87.png" Type="http://schemas.openxmlformats.org/officeDocument/2006/relationships/image"/><Relationship Id="rId41" Target="../media/image88.svg" Type="http://schemas.openxmlformats.org/officeDocument/2006/relationships/image"/><Relationship Id="rId42" Target="../media/image89.png" Type="http://schemas.openxmlformats.org/officeDocument/2006/relationships/image"/><Relationship Id="rId43" Target="../media/image90.svg" Type="http://schemas.openxmlformats.org/officeDocument/2006/relationships/image"/><Relationship Id="rId44" Target="../media/image91.png" Type="http://schemas.openxmlformats.org/officeDocument/2006/relationships/image"/><Relationship Id="rId45" Target="../media/image92.svg" Type="http://schemas.openxmlformats.org/officeDocument/2006/relationships/image"/><Relationship Id="rId46" Target="../media/image93.png" Type="http://schemas.openxmlformats.org/officeDocument/2006/relationships/image"/><Relationship Id="rId47" Target="../media/image94.svg" Type="http://schemas.openxmlformats.org/officeDocument/2006/relationships/image"/><Relationship Id="rId48" Target="../media/image95.png" Type="http://schemas.openxmlformats.org/officeDocument/2006/relationships/image"/><Relationship Id="rId49" Target="../media/image96.svg" Type="http://schemas.openxmlformats.org/officeDocument/2006/relationships/image"/><Relationship Id="rId5" Target="../media/image52.svg" Type="http://schemas.openxmlformats.org/officeDocument/2006/relationships/image"/><Relationship Id="rId50" Target="../media/image97.png" Type="http://schemas.openxmlformats.org/officeDocument/2006/relationships/image"/><Relationship Id="rId51" Target="../media/image98.svg" Type="http://schemas.openxmlformats.org/officeDocument/2006/relationships/image"/><Relationship Id="rId52" Target="../media/image99.png" Type="http://schemas.openxmlformats.org/officeDocument/2006/relationships/image"/><Relationship Id="rId53" Target="../media/image100.svg" Type="http://schemas.openxmlformats.org/officeDocument/2006/relationships/image"/><Relationship Id="rId54" Target="../media/image101.png" Type="http://schemas.openxmlformats.org/officeDocument/2006/relationships/image"/><Relationship Id="rId55" Target="../media/image102.svg" Type="http://schemas.openxmlformats.org/officeDocument/2006/relationships/image"/><Relationship Id="rId56" Target="../media/image103.png" Type="http://schemas.openxmlformats.org/officeDocument/2006/relationships/image"/><Relationship Id="rId57" Target="../media/image104.svg" Type="http://schemas.openxmlformats.org/officeDocument/2006/relationships/image"/><Relationship Id="rId58" Target="../media/image105.png" Type="http://schemas.openxmlformats.org/officeDocument/2006/relationships/image"/><Relationship Id="rId59" Target="../media/image106.svg" Type="http://schemas.openxmlformats.org/officeDocument/2006/relationships/image"/><Relationship Id="rId6" Target="../media/image53.png" Type="http://schemas.openxmlformats.org/officeDocument/2006/relationships/image"/><Relationship Id="rId60" Target="../media/image107.png" Type="http://schemas.openxmlformats.org/officeDocument/2006/relationships/image"/><Relationship Id="rId61" Target="../media/image108.sv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22873" y="-4599556"/>
            <a:ext cx="13506576" cy="16009950"/>
          </a:xfrm>
          <a:custGeom>
            <a:avLst/>
            <a:gdLst/>
            <a:ahLst/>
            <a:cxnLst/>
            <a:rect r="r" b="b" t="t" l="l"/>
            <a:pathLst>
              <a:path h="16009950" w="13506576">
                <a:moveTo>
                  <a:pt x="0" y="0"/>
                </a:moveTo>
                <a:lnTo>
                  <a:pt x="13506576" y="0"/>
                </a:lnTo>
                <a:lnTo>
                  <a:pt x="13506576" y="16009951"/>
                </a:lnTo>
                <a:lnTo>
                  <a:pt x="0" y="16009951"/>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43380"/>
            <a:ext cx="8713940" cy="2600240"/>
          </a:xfrm>
          <a:prstGeom prst="rect">
            <a:avLst/>
          </a:prstGeom>
        </p:spPr>
        <p:txBody>
          <a:bodyPr anchor="t" rtlCol="false" tIns="0" lIns="0" bIns="0" rIns="0">
            <a:spAutoFit/>
          </a:bodyPr>
          <a:lstStyle/>
          <a:p>
            <a:pPr algn="ctr">
              <a:lnSpc>
                <a:spcPts val="11400"/>
              </a:lnSpc>
            </a:pPr>
            <a:r>
              <a:rPr lang="en-US" sz="9500">
                <a:solidFill>
                  <a:srgbClr val="9179FA"/>
                </a:solidFill>
                <a:latin typeface="Open Sauce Bold"/>
              </a:rPr>
              <a:t>CS310 </a:t>
            </a:r>
          </a:p>
          <a:p>
            <a:pPr algn="ctr">
              <a:lnSpc>
                <a:spcPts val="9120"/>
              </a:lnSpc>
            </a:pPr>
            <a:r>
              <a:rPr lang="en-US" sz="7600">
                <a:solidFill>
                  <a:srgbClr val="FFFFFF"/>
                </a:solidFill>
                <a:latin typeface="Open Sauce"/>
              </a:rPr>
              <a:t>Course Project</a:t>
            </a:r>
          </a:p>
        </p:txBody>
      </p:sp>
      <p:sp>
        <p:nvSpPr>
          <p:cNvPr name="TextBox 4" id="4"/>
          <p:cNvSpPr txBox="true"/>
          <p:nvPr/>
        </p:nvSpPr>
        <p:spPr>
          <a:xfrm rot="0">
            <a:off x="7979818" y="4488203"/>
            <a:ext cx="10850658" cy="1177243"/>
          </a:xfrm>
          <a:prstGeom prst="rect">
            <a:avLst/>
          </a:prstGeom>
        </p:spPr>
        <p:txBody>
          <a:bodyPr anchor="t" rtlCol="false" tIns="0" lIns="0" bIns="0" rIns="0">
            <a:spAutoFit/>
          </a:bodyPr>
          <a:lstStyle/>
          <a:p>
            <a:pPr algn="ctr">
              <a:lnSpc>
                <a:spcPts val="9659"/>
              </a:lnSpc>
            </a:pPr>
            <a:r>
              <a:rPr lang="en-US" sz="6899" spc="68">
                <a:solidFill>
                  <a:srgbClr val="9976FF"/>
                </a:solidFill>
                <a:latin typeface="Open Sauce Bold"/>
              </a:rPr>
              <a:t>Ment</a:t>
            </a:r>
            <a:r>
              <a:rPr lang="en-US" sz="6899" spc="68">
                <a:solidFill>
                  <a:srgbClr val="FFFFFF"/>
                </a:solidFill>
                <a:latin typeface="Open Sauce Bold"/>
              </a:rPr>
              <a:t>OS</a:t>
            </a:r>
          </a:p>
        </p:txBody>
      </p:sp>
      <p:sp>
        <p:nvSpPr>
          <p:cNvPr name="TextBox 5" id="5"/>
          <p:cNvSpPr txBox="true"/>
          <p:nvPr/>
        </p:nvSpPr>
        <p:spPr>
          <a:xfrm rot="0">
            <a:off x="11344817" y="6376945"/>
            <a:ext cx="5170005" cy="1976741"/>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Open Sauce Light"/>
              </a:rPr>
              <a:t>Anubhab Chakraborty </a:t>
            </a:r>
          </a:p>
          <a:p>
            <a:pPr algn="l" marL="604519" indent="-302260" lvl="1">
              <a:lnSpc>
                <a:spcPts val="3919"/>
              </a:lnSpc>
              <a:buFont typeface="Arial"/>
              <a:buChar char="•"/>
            </a:pPr>
            <a:r>
              <a:rPr lang="en-US" sz="2799">
                <a:solidFill>
                  <a:srgbClr val="FFFFFF"/>
                </a:solidFill>
                <a:latin typeface="Open Sauce Light"/>
              </a:rPr>
              <a:t>Pranav Tambe</a:t>
            </a:r>
          </a:p>
          <a:p>
            <a:pPr algn="l" marL="604519" indent="-302260" lvl="1">
              <a:lnSpc>
                <a:spcPts val="3919"/>
              </a:lnSpc>
              <a:buFont typeface="Arial"/>
              <a:buChar char="•"/>
            </a:pPr>
            <a:r>
              <a:rPr lang="en-US" sz="2799">
                <a:solidFill>
                  <a:srgbClr val="FFFFFF"/>
                </a:solidFill>
                <a:latin typeface="Open Sauce Light"/>
              </a:rPr>
              <a:t>Umar Sayed</a:t>
            </a:r>
          </a:p>
          <a:p>
            <a:pPr algn="l" marL="604519" indent="-302260" lvl="1">
              <a:lnSpc>
                <a:spcPts val="3919"/>
              </a:lnSpc>
              <a:buFont typeface="Arial"/>
              <a:buChar char="•"/>
            </a:pPr>
            <a:r>
              <a:rPr lang="en-US" sz="2799">
                <a:solidFill>
                  <a:srgbClr val="FFFFFF"/>
                </a:solidFill>
                <a:latin typeface="Open Sauce Light"/>
              </a:rPr>
              <a:t>Akhil Thirukonda Sivakumar</a:t>
            </a:r>
          </a:p>
        </p:txBody>
      </p:sp>
      <p:sp>
        <p:nvSpPr>
          <p:cNvPr name="Freeform 6" id="6"/>
          <p:cNvSpPr/>
          <p:nvPr/>
        </p:nvSpPr>
        <p:spPr>
          <a:xfrm flipH="false" flipV="false" rot="0">
            <a:off x="15407767" y="4844237"/>
            <a:ext cx="582204" cy="598527"/>
          </a:xfrm>
          <a:custGeom>
            <a:avLst/>
            <a:gdLst/>
            <a:ahLst/>
            <a:cxnLst/>
            <a:rect r="r" b="b" t="t" l="l"/>
            <a:pathLst>
              <a:path h="598527" w="582204">
                <a:moveTo>
                  <a:pt x="0" y="0"/>
                </a:moveTo>
                <a:lnTo>
                  <a:pt x="582204" y="0"/>
                </a:lnTo>
                <a:lnTo>
                  <a:pt x="582204" y="598526"/>
                </a:lnTo>
                <a:lnTo>
                  <a:pt x="0" y="598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00434" y="994957"/>
            <a:ext cx="6917869" cy="857250"/>
          </a:xfrm>
          <a:prstGeom prst="rect">
            <a:avLst/>
          </a:prstGeom>
        </p:spPr>
        <p:txBody>
          <a:bodyPr anchor="t" rtlCol="false" tIns="0" lIns="0" bIns="0" rIns="0">
            <a:spAutoFit/>
          </a:bodyPr>
          <a:lstStyle/>
          <a:p>
            <a:pPr algn="l">
              <a:lnSpc>
                <a:spcPts val="6775"/>
              </a:lnSpc>
            </a:pPr>
            <a:r>
              <a:rPr lang="en-US" sz="5646">
                <a:solidFill>
                  <a:srgbClr val="000000"/>
                </a:solidFill>
                <a:latin typeface="Open Sauce Bold"/>
              </a:rPr>
              <a:t>Priority Scheduling</a:t>
            </a:r>
          </a:p>
        </p:txBody>
      </p:sp>
      <p:sp>
        <p:nvSpPr>
          <p:cNvPr name="TextBox 3" id="3"/>
          <p:cNvSpPr txBox="true"/>
          <p:nvPr/>
        </p:nvSpPr>
        <p:spPr>
          <a:xfrm rot="0">
            <a:off x="1440780" y="2419850"/>
            <a:ext cx="12219562" cy="7286794"/>
          </a:xfrm>
          <a:prstGeom prst="rect">
            <a:avLst/>
          </a:prstGeom>
        </p:spPr>
        <p:txBody>
          <a:bodyPr anchor="t" rtlCol="false" tIns="0" lIns="0" bIns="0" rIns="0">
            <a:spAutoFit/>
          </a:bodyPr>
          <a:lstStyle/>
          <a:p>
            <a:pPr algn="l" marL="699029" indent="-349514" lvl="1">
              <a:lnSpc>
                <a:spcPts val="4856"/>
              </a:lnSpc>
              <a:buFont typeface="Arial"/>
              <a:buChar char="•"/>
            </a:pPr>
            <a:r>
              <a:rPr lang="en-US" sz="3237">
                <a:solidFill>
                  <a:srgbClr val="000000"/>
                </a:solidFill>
                <a:latin typeface="Open Sauce Light"/>
              </a:rPr>
              <a:t>Priority scheduling assigns a priority to each process.</a:t>
            </a:r>
          </a:p>
          <a:p>
            <a:pPr algn="l" marL="699029" indent="-349514" lvl="1">
              <a:lnSpc>
                <a:spcPts val="4856"/>
              </a:lnSpc>
              <a:buFont typeface="Arial"/>
              <a:buChar char="•"/>
            </a:pPr>
            <a:r>
              <a:rPr lang="en-US" sz="3237">
                <a:solidFill>
                  <a:srgbClr val="000000"/>
                </a:solidFill>
                <a:latin typeface="Open Sauce Light"/>
              </a:rPr>
              <a:t>Priority factors can include memory and time requirements, system-defined priority, and importance.</a:t>
            </a:r>
          </a:p>
          <a:p>
            <a:pPr algn="l" marL="699029" indent="-349514" lvl="1">
              <a:lnSpc>
                <a:spcPts val="4856"/>
              </a:lnSpc>
              <a:buFont typeface="Arial"/>
              <a:buChar char="•"/>
            </a:pPr>
            <a:r>
              <a:rPr lang="en-US" sz="3237">
                <a:solidFill>
                  <a:srgbClr val="000000"/>
                </a:solidFill>
                <a:latin typeface="Open Sauce Light"/>
              </a:rPr>
              <a:t>Lower numerical values may indicate higher priorities (system-dependent).</a:t>
            </a:r>
          </a:p>
          <a:p>
            <a:pPr algn="l" marL="699029" indent="-349514" lvl="1">
              <a:lnSpc>
                <a:spcPts val="4856"/>
              </a:lnSpc>
              <a:buFont typeface="Arial"/>
              <a:buChar char="•"/>
            </a:pPr>
            <a:r>
              <a:rPr lang="en-US" sz="3237">
                <a:solidFill>
                  <a:srgbClr val="000000"/>
                </a:solidFill>
                <a:latin typeface="Open Sauce Light"/>
              </a:rPr>
              <a:t>The scheduler picks the highest-priority process for execution.</a:t>
            </a:r>
          </a:p>
          <a:p>
            <a:pPr algn="l" marL="699029" indent="-349514" lvl="1">
              <a:lnSpc>
                <a:spcPts val="4856"/>
              </a:lnSpc>
              <a:buFont typeface="Arial"/>
              <a:buChar char="•"/>
            </a:pPr>
            <a:r>
              <a:rPr lang="en-US" sz="3237">
                <a:solidFill>
                  <a:srgbClr val="000000"/>
                </a:solidFill>
                <a:latin typeface="Open Sauce Light"/>
              </a:rPr>
              <a:t>In cases of multiple processes with the same highest priority:</a:t>
            </a:r>
          </a:p>
          <a:p>
            <a:pPr algn="l" marL="1398057" indent="-466019" lvl="2">
              <a:lnSpc>
                <a:spcPts val="4856"/>
              </a:lnSpc>
              <a:buFont typeface="Arial"/>
              <a:buChar char="⚬"/>
            </a:pPr>
            <a:r>
              <a:rPr lang="en-US" sz="3237">
                <a:solidFill>
                  <a:srgbClr val="000000"/>
                </a:solidFill>
                <a:latin typeface="Open Sauce Light"/>
              </a:rPr>
              <a:t>First-come-first-serve or</a:t>
            </a:r>
          </a:p>
          <a:p>
            <a:pPr algn="l" marL="1398057" indent="-466019" lvl="2">
              <a:lnSpc>
                <a:spcPts val="4856"/>
              </a:lnSpc>
              <a:buFont typeface="Arial"/>
              <a:buChar char="⚬"/>
            </a:pPr>
            <a:r>
              <a:rPr lang="en-US" sz="3237">
                <a:solidFill>
                  <a:srgbClr val="000000"/>
                </a:solidFill>
                <a:latin typeface="Open Sauce Light"/>
              </a:rPr>
              <a:t>Round-robin scheduling principles may be applied.</a:t>
            </a:r>
          </a:p>
          <a:p>
            <a:pPr algn="ctr">
              <a:lnSpc>
                <a:spcPts val="4856"/>
              </a:lnSpc>
            </a:pPr>
          </a:p>
        </p:txBody>
      </p:sp>
      <p:sp>
        <p:nvSpPr>
          <p:cNvPr name="AutoShape 4" id="4"/>
          <p:cNvSpPr/>
          <p:nvPr/>
        </p:nvSpPr>
        <p:spPr>
          <a:xfrm>
            <a:off x="1900434" y="2181725"/>
            <a:ext cx="9761195" cy="0"/>
          </a:xfrm>
          <a:prstGeom prst="line">
            <a:avLst/>
          </a:prstGeom>
          <a:ln cap="flat" w="38100">
            <a:solidFill>
              <a:srgbClr val="5E17EB"/>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92896"/>
            <a:ext cx="7380348" cy="3481296"/>
          </a:xfrm>
          <a:custGeom>
            <a:avLst/>
            <a:gdLst/>
            <a:ahLst/>
            <a:cxnLst/>
            <a:rect r="r" b="b" t="t" l="l"/>
            <a:pathLst>
              <a:path h="3481296" w="7380348">
                <a:moveTo>
                  <a:pt x="0" y="0"/>
                </a:moveTo>
                <a:lnTo>
                  <a:pt x="7380348" y="0"/>
                </a:lnTo>
                <a:lnTo>
                  <a:pt x="7380348" y="3481296"/>
                </a:lnTo>
                <a:lnTo>
                  <a:pt x="0" y="3481296"/>
                </a:lnTo>
                <a:lnTo>
                  <a:pt x="0" y="0"/>
                </a:lnTo>
                <a:close/>
              </a:path>
            </a:pathLst>
          </a:custGeom>
          <a:blipFill>
            <a:blip r:embed="rId2"/>
            <a:stretch>
              <a:fillRect l="0" t="0" r="0" b="0"/>
            </a:stretch>
          </a:blipFill>
        </p:spPr>
      </p:sp>
      <p:sp>
        <p:nvSpPr>
          <p:cNvPr name="Freeform 3" id="3"/>
          <p:cNvSpPr/>
          <p:nvPr/>
        </p:nvSpPr>
        <p:spPr>
          <a:xfrm flipH="false" flipV="false" rot="0">
            <a:off x="9504667" y="2592896"/>
            <a:ext cx="7754633" cy="3481296"/>
          </a:xfrm>
          <a:custGeom>
            <a:avLst/>
            <a:gdLst/>
            <a:ahLst/>
            <a:cxnLst/>
            <a:rect r="r" b="b" t="t" l="l"/>
            <a:pathLst>
              <a:path h="3481296" w="7754633">
                <a:moveTo>
                  <a:pt x="0" y="0"/>
                </a:moveTo>
                <a:lnTo>
                  <a:pt x="7754633" y="0"/>
                </a:lnTo>
                <a:lnTo>
                  <a:pt x="7754633" y="3481296"/>
                </a:lnTo>
                <a:lnTo>
                  <a:pt x="0" y="3481296"/>
                </a:lnTo>
                <a:lnTo>
                  <a:pt x="0" y="0"/>
                </a:lnTo>
                <a:close/>
              </a:path>
            </a:pathLst>
          </a:custGeom>
          <a:blipFill>
            <a:blip r:embed="rId3"/>
            <a:stretch>
              <a:fillRect l="0" t="0" r="0" b="0"/>
            </a:stretch>
          </a:blipFill>
        </p:spPr>
      </p:sp>
      <p:sp>
        <p:nvSpPr>
          <p:cNvPr name="Freeform 4" id="4"/>
          <p:cNvSpPr/>
          <p:nvPr/>
        </p:nvSpPr>
        <p:spPr>
          <a:xfrm flipH="false" flipV="false" rot="0">
            <a:off x="4961376" y="6310100"/>
            <a:ext cx="7845788" cy="3590445"/>
          </a:xfrm>
          <a:custGeom>
            <a:avLst/>
            <a:gdLst/>
            <a:ahLst/>
            <a:cxnLst/>
            <a:rect r="r" b="b" t="t" l="l"/>
            <a:pathLst>
              <a:path h="3590445" w="7845788">
                <a:moveTo>
                  <a:pt x="0" y="0"/>
                </a:moveTo>
                <a:lnTo>
                  <a:pt x="7845787" y="0"/>
                </a:lnTo>
                <a:lnTo>
                  <a:pt x="7845787" y="3590445"/>
                </a:lnTo>
                <a:lnTo>
                  <a:pt x="0" y="3590445"/>
                </a:lnTo>
                <a:lnTo>
                  <a:pt x="0" y="0"/>
                </a:lnTo>
                <a:close/>
              </a:path>
            </a:pathLst>
          </a:custGeom>
          <a:blipFill>
            <a:blip r:embed="rId4"/>
            <a:stretch>
              <a:fillRect l="0" t="0" r="0" b="0"/>
            </a:stretch>
          </a:blipFill>
        </p:spPr>
      </p:sp>
      <p:sp>
        <p:nvSpPr>
          <p:cNvPr name="TextBox 5" id="5"/>
          <p:cNvSpPr txBox="true"/>
          <p:nvPr/>
        </p:nvSpPr>
        <p:spPr>
          <a:xfrm rot="0">
            <a:off x="722580" y="2903975"/>
            <a:ext cx="7107128" cy="497833"/>
          </a:xfrm>
          <a:prstGeom prst="rect">
            <a:avLst/>
          </a:prstGeom>
        </p:spPr>
        <p:txBody>
          <a:bodyPr anchor="t" rtlCol="false" tIns="0" lIns="0" bIns="0" rIns="0">
            <a:spAutoFit/>
          </a:bodyPr>
          <a:lstStyle/>
          <a:p>
            <a:pPr algn="l">
              <a:lnSpc>
                <a:spcPts val="4059"/>
              </a:lnSpc>
            </a:pPr>
          </a:p>
        </p:txBody>
      </p:sp>
      <p:sp>
        <p:nvSpPr>
          <p:cNvPr name="AutoShape 6" id="6"/>
          <p:cNvSpPr/>
          <p:nvPr/>
        </p:nvSpPr>
        <p:spPr>
          <a:xfrm flipV="true">
            <a:off x="1028723" y="2318887"/>
            <a:ext cx="15887464" cy="1905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028700" y="1028662"/>
            <a:ext cx="7483833" cy="914971"/>
          </a:xfrm>
          <a:prstGeom prst="rect">
            <a:avLst/>
          </a:prstGeom>
        </p:spPr>
        <p:txBody>
          <a:bodyPr anchor="t" rtlCol="false" tIns="0" lIns="0" bIns="0" rIns="0">
            <a:spAutoFit/>
          </a:bodyPr>
          <a:lstStyle/>
          <a:p>
            <a:pPr algn="l">
              <a:lnSpc>
                <a:spcPts val="7232"/>
              </a:lnSpc>
            </a:pPr>
            <a:r>
              <a:rPr lang="en-US" sz="6026">
                <a:solidFill>
                  <a:srgbClr val="000000"/>
                </a:solidFill>
                <a:latin typeface="Open Sauce Bold"/>
              </a:rPr>
              <a:t>Priority Scheduling</a:t>
            </a:r>
          </a:p>
        </p:txBody>
      </p:sp>
      <p:sp>
        <p:nvSpPr>
          <p:cNvPr name="TextBox 8" id="8"/>
          <p:cNvSpPr txBox="true"/>
          <p:nvPr/>
        </p:nvSpPr>
        <p:spPr>
          <a:xfrm rot="0">
            <a:off x="8964970" y="1146673"/>
            <a:ext cx="4140788" cy="6794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uce Light"/>
              </a:rPr>
              <a:t>Pictorial Example</a:t>
            </a:r>
          </a:p>
        </p:txBody>
      </p:sp>
      <p:sp>
        <p:nvSpPr>
          <p:cNvPr name="AutoShape 9" id="9"/>
          <p:cNvSpPr/>
          <p:nvPr/>
        </p:nvSpPr>
        <p:spPr>
          <a:xfrm flipV="true">
            <a:off x="8603020" y="1146215"/>
            <a:ext cx="0" cy="617416"/>
          </a:xfrm>
          <a:prstGeom prst="line">
            <a:avLst/>
          </a:prstGeom>
          <a:ln cap="flat" w="180975">
            <a:solidFill>
              <a:srgbClr val="9976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45574" y="3799418"/>
            <a:ext cx="8498426" cy="0"/>
          </a:xfrm>
          <a:prstGeom prst="line">
            <a:avLst/>
          </a:prstGeom>
          <a:ln cap="flat" w="38100">
            <a:solidFill>
              <a:srgbClr val="5E17EB"/>
            </a:solidFill>
            <a:prstDash val="solid"/>
            <a:headEnd type="none" len="sm" w="sm"/>
            <a:tailEnd type="none" len="sm" w="sm"/>
          </a:ln>
        </p:spPr>
      </p:sp>
      <p:sp>
        <p:nvSpPr>
          <p:cNvPr name="Freeform 3" id="3"/>
          <p:cNvSpPr/>
          <p:nvPr/>
        </p:nvSpPr>
        <p:spPr>
          <a:xfrm flipH="false" flipV="false" rot="0">
            <a:off x="9934039" y="2542189"/>
            <a:ext cx="8097098" cy="5168736"/>
          </a:xfrm>
          <a:custGeom>
            <a:avLst/>
            <a:gdLst/>
            <a:ahLst/>
            <a:cxnLst/>
            <a:rect r="r" b="b" t="t" l="l"/>
            <a:pathLst>
              <a:path h="5168736" w="8097098">
                <a:moveTo>
                  <a:pt x="0" y="0"/>
                </a:moveTo>
                <a:lnTo>
                  <a:pt x="8097098" y="0"/>
                </a:lnTo>
                <a:lnTo>
                  <a:pt x="8097098" y="5168735"/>
                </a:lnTo>
                <a:lnTo>
                  <a:pt x="0" y="5168735"/>
                </a:lnTo>
                <a:lnTo>
                  <a:pt x="0" y="0"/>
                </a:lnTo>
                <a:close/>
              </a:path>
            </a:pathLst>
          </a:custGeom>
          <a:blipFill>
            <a:blip r:embed="rId2"/>
            <a:stretch>
              <a:fillRect l="0" t="0" r="0" b="0"/>
            </a:stretch>
          </a:blipFill>
        </p:spPr>
      </p:sp>
      <p:sp>
        <p:nvSpPr>
          <p:cNvPr name="TextBox 4" id="4"/>
          <p:cNvSpPr txBox="true"/>
          <p:nvPr/>
        </p:nvSpPr>
        <p:spPr>
          <a:xfrm rot="0">
            <a:off x="645574" y="4109444"/>
            <a:ext cx="8982028" cy="4312027"/>
          </a:xfrm>
          <a:prstGeom prst="rect">
            <a:avLst/>
          </a:prstGeom>
        </p:spPr>
        <p:txBody>
          <a:bodyPr anchor="t" rtlCol="false" tIns="0" lIns="0" bIns="0" rIns="0">
            <a:spAutoFit/>
          </a:bodyPr>
          <a:lstStyle/>
          <a:p>
            <a:pPr algn="l">
              <a:lnSpc>
                <a:spcPts val="4293"/>
              </a:lnSpc>
            </a:pPr>
            <a:r>
              <a:rPr lang="en-US" sz="2862">
                <a:solidFill>
                  <a:srgbClr val="000000"/>
                </a:solidFill>
                <a:latin typeface="Open Sauce Light"/>
              </a:rPr>
              <a:t>Completely Fair Scheduler aims to prevent starvation by assigning CPU to all processes in a fair manner. The idea of CFS process is that every process has its own virtual time. If a process has run for t seconds then its virtual time is incremented by t seconds. So, whenever context switch occurs it ways chooses process with </a:t>
            </a:r>
            <a:r>
              <a:rPr lang="en-US" sz="2862">
                <a:solidFill>
                  <a:srgbClr val="000000"/>
                </a:solidFill>
                <a:latin typeface="Open Sauce Bold"/>
              </a:rPr>
              <a:t>minimum virtual time </a:t>
            </a:r>
            <a:r>
              <a:rPr lang="en-US" sz="2862">
                <a:solidFill>
                  <a:srgbClr val="000000"/>
                </a:solidFill>
                <a:latin typeface="Open Sauce"/>
              </a:rPr>
              <a:t> for execution.</a:t>
            </a:r>
            <a:r>
              <a:rPr lang="en-US" sz="2862">
                <a:solidFill>
                  <a:srgbClr val="000000"/>
                </a:solidFill>
                <a:latin typeface="Open Sauce Light"/>
              </a:rPr>
              <a:t> </a:t>
            </a:r>
          </a:p>
        </p:txBody>
      </p:sp>
      <p:sp>
        <p:nvSpPr>
          <p:cNvPr name="TextBox 5" id="5"/>
          <p:cNvSpPr txBox="true"/>
          <p:nvPr/>
        </p:nvSpPr>
        <p:spPr>
          <a:xfrm rot="0">
            <a:off x="645574" y="1685010"/>
            <a:ext cx="5981915" cy="1714358"/>
          </a:xfrm>
          <a:prstGeom prst="rect">
            <a:avLst/>
          </a:prstGeom>
        </p:spPr>
        <p:txBody>
          <a:bodyPr anchor="t" rtlCol="false" tIns="0" lIns="0" bIns="0" rIns="0">
            <a:spAutoFit/>
          </a:bodyPr>
          <a:lstStyle/>
          <a:p>
            <a:pPr algn="ctr">
              <a:lnSpc>
                <a:spcPts val="6775"/>
              </a:lnSpc>
            </a:pPr>
            <a:r>
              <a:rPr lang="en-US" sz="5646">
                <a:solidFill>
                  <a:srgbClr val="000000"/>
                </a:solidFill>
                <a:latin typeface="Open Sauce Bold"/>
              </a:rPr>
              <a:t>Completely Fair Scheduler(CFS)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3662391"/>
            <a:ext cx="7407942" cy="0"/>
          </a:xfrm>
          <a:prstGeom prst="line">
            <a:avLst/>
          </a:prstGeom>
          <a:ln cap="rnd" w="57150">
            <a:solidFill>
              <a:srgbClr val="9976FF"/>
            </a:solidFill>
            <a:prstDash val="solid"/>
            <a:headEnd type="none" len="sm" w="sm"/>
            <a:tailEnd type="none" len="sm" w="sm"/>
          </a:ln>
        </p:spPr>
      </p:sp>
      <p:sp>
        <p:nvSpPr>
          <p:cNvPr name="Freeform 3" id="3"/>
          <p:cNvSpPr/>
          <p:nvPr/>
        </p:nvSpPr>
        <p:spPr>
          <a:xfrm flipH="false" flipV="false" rot="-6180531">
            <a:off x="4791048" y="-6169308"/>
            <a:ext cx="6147972" cy="11627371"/>
          </a:xfrm>
          <a:custGeom>
            <a:avLst/>
            <a:gdLst/>
            <a:ahLst/>
            <a:cxnLst/>
            <a:rect r="r" b="b" t="t" l="l"/>
            <a:pathLst>
              <a:path h="11627371" w="6147972">
                <a:moveTo>
                  <a:pt x="0" y="0"/>
                </a:moveTo>
                <a:lnTo>
                  <a:pt x="6147972" y="0"/>
                </a:lnTo>
                <a:lnTo>
                  <a:pt x="6147972" y="11627371"/>
                </a:lnTo>
                <a:lnTo>
                  <a:pt x="0" y="11627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244922"/>
            <a:ext cx="4722855" cy="1142965"/>
          </a:xfrm>
          <a:prstGeom prst="rect">
            <a:avLst/>
          </a:prstGeom>
        </p:spPr>
        <p:txBody>
          <a:bodyPr anchor="t" rtlCol="false" tIns="0" lIns="0" bIns="0" rIns="0">
            <a:spAutoFit/>
          </a:bodyPr>
          <a:lstStyle/>
          <a:p>
            <a:pPr algn="ctr">
              <a:lnSpc>
                <a:spcPts val="9000"/>
              </a:lnSpc>
            </a:pPr>
            <a:r>
              <a:rPr lang="en-US" sz="7500">
                <a:solidFill>
                  <a:srgbClr val="FFFFFF"/>
                </a:solidFill>
                <a:latin typeface="Open Sauce Bold"/>
              </a:rPr>
              <a:t>Deadlock</a:t>
            </a:r>
          </a:p>
        </p:txBody>
      </p:sp>
      <p:sp>
        <p:nvSpPr>
          <p:cNvPr name="TextBox 5" id="5"/>
          <p:cNvSpPr txBox="true"/>
          <p:nvPr/>
        </p:nvSpPr>
        <p:spPr>
          <a:xfrm rot="0">
            <a:off x="1047750" y="3881466"/>
            <a:ext cx="7619856" cy="5453703"/>
          </a:xfrm>
          <a:prstGeom prst="rect">
            <a:avLst/>
          </a:prstGeom>
        </p:spPr>
        <p:txBody>
          <a:bodyPr anchor="t" rtlCol="false" tIns="0" lIns="0" bIns="0" rIns="0">
            <a:spAutoFit/>
          </a:bodyPr>
          <a:lstStyle/>
          <a:p>
            <a:pPr algn="l">
              <a:lnSpc>
                <a:spcPts val="5459"/>
              </a:lnSpc>
              <a:spcBef>
                <a:spcPct val="0"/>
              </a:spcBef>
            </a:pPr>
            <a:r>
              <a:rPr lang="en-US" sz="3900">
                <a:solidFill>
                  <a:srgbClr val="FFFFFF"/>
                </a:solidFill>
                <a:latin typeface="Open Sauce Light"/>
              </a:rPr>
              <a:t>A deadlock is a situation in which two or more processes are blocked, waiting for each other to release a resource. This can happen when two processes are both holding a resource that the other process needs.</a:t>
            </a:r>
          </a:p>
        </p:txBody>
      </p:sp>
      <p:sp>
        <p:nvSpPr>
          <p:cNvPr name="Freeform 6" id="6"/>
          <p:cNvSpPr/>
          <p:nvPr/>
        </p:nvSpPr>
        <p:spPr>
          <a:xfrm flipH="false" flipV="false" rot="0">
            <a:off x="9425265" y="2816405"/>
            <a:ext cx="6733801" cy="5357550"/>
          </a:xfrm>
          <a:custGeom>
            <a:avLst/>
            <a:gdLst/>
            <a:ahLst/>
            <a:cxnLst/>
            <a:rect r="r" b="b" t="t" l="l"/>
            <a:pathLst>
              <a:path h="5357550" w="6733801">
                <a:moveTo>
                  <a:pt x="0" y="0"/>
                </a:moveTo>
                <a:lnTo>
                  <a:pt x="6733801" y="0"/>
                </a:lnTo>
                <a:lnTo>
                  <a:pt x="6733801" y="5357549"/>
                </a:lnTo>
                <a:lnTo>
                  <a:pt x="0" y="5357549"/>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84155" y="6252609"/>
            <a:ext cx="7904163" cy="6471533"/>
          </a:xfrm>
          <a:custGeom>
            <a:avLst/>
            <a:gdLst/>
            <a:ahLst/>
            <a:cxnLst/>
            <a:rect r="r" b="b" t="t" l="l"/>
            <a:pathLst>
              <a:path h="6471533" w="7904163">
                <a:moveTo>
                  <a:pt x="0" y="0"/>
                </a:moveTo>
                <a:lnTo>
                  <a:pt x="7904163" y="0"/>
                </a:lnTo>
                <a:lnTo>
                  <a:pt x="7904163" y="6471534"/>
                </a:lnTo>
                <a:lnTo>
                  <a:pt x="0" y="647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1257" y="1893603"/>
            <a:ext cx="3927734" cy="2720288"/>
          </a:xfrm>
          <a:prstGeom prst="rect">
            <a:avLst/>
          </a:prstGeom>
        </p:spPr>
        <p:txBody>
          <a:bodyPr anchor="t" rtlCol="false" tIns="0" lIns="0" bIns="0" rIns="0">
            <a:spAutoFit/>
          </a:bodyPr>
          <a:lstStyle/>
          <a:p>
            <a:pPr algn="l">
              <a:lnSpc>
                <a:spcPts val="5454"/>
              </a:lnSpc>
            </a:pPr>
            <a:r>
              <a:rPr lang="en-US" sz="3895">
                <a:solidFill>
                  <a:srgbClr val="FFFFFF"/>
                </a:solidFill>
                <a:latin typeface="Open Sauce Light"/>
              </a:rPr>
              <a:t>Mutual Exclusion</a:t>
            </a:r>
          </a:p>
          <a:p>
            <a:pPr algn="l">
              <a:lnSpc>
                <a:spcPts val="5454"/>
              </a:lnSpc>
            </a:pPr>
            <a:r>
              <a:rPr lang="en-US" sz="3895">
                <a:solidFill>
                  <a:srgbClr val="FFFFFF"/>
                </a:solidFill>
                <a:latin typeface="Open Sauce Light"/>
              </a:rPr>
              <a:t>Hold and wait</a:t>
            </a:r>
          </a:p>
          <a:p>
            <a:pPr algn="l">
              <a:lnSpc>
                <a:spcPts val="5454"/>
              </a:lnSpc>
            </a:pPr>
            <a:r>
              <a:rPr lang="en-US" sz="3895">
                <a:solidFill>
                  <a:srgbClr val="FFFFFF"/>
                </a:solidFill>
                <a:latin typeface="Open Sauce Light"/>
              </a:rPr>
              <a:t>No preemption</a:t>
            </a:r>
          </a:p>
          <a:p>
            <a:pPr algn="l">
              <a:lnSpc>
                <a:spcPts val="5454"/>
              </a:lnSpc>
            </a:pPr>
            <a:r>
              <a:rPr lang="en-US" sz="3895">
                <a:solidFill>
                  <a:srgbClr val="FFFFFF"/>
                </a:solidFill>
                <a:latin typeface="Open Sauce Light"/>
              </a:rPr>
              <a:t>Circular Wait</a:t>
            </a:r>
          </a:p>
        </p:txBody>
      </p:sp>
      <p:sp>
        <p:nvSpPr>
          <p:cNvPr name="TextBox 4" id="4"/>
          <p:cNvSpPr txBox="true"/>
          <p:nvPr/>
        </p:nvSpPr>
        <p:spPr>
          <a:xfrm rot="0">
            <a:off x="8622493" y="5864929"/>
            <a:ext cx="7846077" cy="2710659"/>
          </a:xfrm>
          <a:prstGeom prst="rect">
            <a:avLst/>
          </a:prstGeom>
        </p:spPr>
        <p:txBody>
          <a:bodyPr anchor="t" rtlCol="false" tIns="0" lIns="0" bIns="0" rIns="0">
            <a:spAutoFit/>
          </a:bodyPr>
          <a:lstStyle/>
          <a:p>
            <a:pPr algn="r">
              <a:lnSpc>
                <a:spcPts val="5459"/>
              </a:lnSpc>
            </a:pPr>
            <a:r>
              <a:rPr lang="en-US" sz="3900">
                <a:solidFill>
                  <a:srgbClr val="FFFFFF"/>
                </a:solidFill>
                <a:latin typeface="Open Sauce Light"/>
              </a:rPr>
              <a:t>Deadlock prevention</a:t>
            </a:r>
          </a:p>
          <a:p>
            <a:pPr algn="r">
              <a:lnSpc>
                <a:spcPts val="5459"/>
              </a:lnSpc>
            </a:pPr>
            <a:r>
              <a:rPr lang="en-US" sz="3900">
                <a:solidFill>
                  <a:srgbClr val="FFFFFF"/>
                </a:solidFill>
                <a:latin typeface="Open Sauce Light"/>
              </a:rPr>
              <a:t>Deadlock avoidance</a:t>
            </a:r>
          </a:p>
          <a:p>
            <a:pPr algn="r">
              <a:lnSpc>
                <a:spcPts val="5459"/>
              </a:lnSpc>
            </a:pPr>
            <a:r>
              <a:rPr lang="en-US" sz="3900">
                <a:solidFill>
                  <a:srgbClr val="FFFFFF"/>
                </a:solidFill>
                <a:latin typeface="Open Sauce Light"/>
              </a:rPr>
              <a:t>Deadlock detection and recovery</a:t>
            </a:r>
          </a:p>
          <a:p>
            <a:pPr algn="r">
              <a:lnSpc>
                <a:spcPts val="5459"/>
              </a:lnSpc>
              <a:spcBef>
                <a:spcPct val="0"/>
              </a:spcBef>
            </a:pPr>
            <a:r>
              <a:rPr lang="en-US" sz="3900">
                <a:solidFill>
                  <a:srgbClr val="FFFFFF"/>
                </a:solidFill>
                <a:latin typeface="Open Sauce Light"/>
              </a:rPr>
              <a:t>Deadlock ignorance</a:t>
            </a:r>
          </a:p>
        </p:txBody>
      </p:sp>
      <p:sp>
        <p:nvSpPr>
          <p:cNvPr name="TextBox 5" id="5"/>
          <p:cNvSpPr txBox="true"/>
          <p:nvPr/>
        </p:nvSpPr>
        <p:spPr>
          <a:xfrm rot="0">
            <a:off x="1650966" y="952500"/>
            <a:ext cx="11083512" cy="762000"/>
          </a:xfrm>
          <a:prstGeom prst="rect">
            <a:avLst/>
          </a:prstGeom>
        </p:spPr>
        <p:txBody>
          <a:bodyPr anchor="t" rtlCol="false" tIns="0" lIns="0" bIns="0" rIns="0">
            <a:spAutoFit/>
          </a:bodyPr>
          <a:lstStyle/>
          <a:p>
            <a:pPr algn="ctr">
              <a:lnSpc>
                <a:spcPts val="6299"/>
              </a:lnSpc>
              <a:spcBef>
                <a:spcPct val="0"/>
              </a:spcBef>
            </a:pPr>
            <a:r>
              <a:rPr lang="en-US" sz="4500">
                <a:solidFill>
                  <a:srgbClr val="9976FF"/>
                </a:solidFill>
                <a:latin typeface="Open Sauce Bold"/>
              </a:rPr>
              <a:t>Necessary</a:t>
            </a:r>
            <a:r>
              <a:rPr lang="en-US" sz="4500">
                <a:solidFill>
                  <a:srgbClr val="FFFFFF"/>
                </a:solidFill>
                <a:latin typeface="Open Sauce Bold"/>
              </a:rPr>
              <a:t> </a:t>
            </a:r>
            <a:r>
              <a:rPr lang="en-US" sz="4500">
                <a:solidFill>
                  <a:srgbClr val="9179FA"/>
                </a:solidFill>
                <a:latin typeface="Open Sauce Bold"/>
              </a:rPr>
              <a:t>C</a:t>
            </a:r>
            <a:r>
              <a:rPr lang="en-US" sz="4500">
                <a:solidFill>
                  <a:srgbClr val="9976FF"/>
                </a:solidFill>
                <a:latin typeface="Open Sauce Bold"/>
              </a:rPr>
              <a:t>onditions</a:t>
            </a:r>
            <a:r>
              <a:rPr lang="en-US" sz="4500">
                <a:solidFill>
                  <a:srgbClr val="FFFFFF"/>
                </a:solidFill>
                <a:latin typeface="Open Sauce Bold"/>
              </a:rPr>
              <a:t> for a Deadlock </a:t>
            </a:r>
          </a:p>
        </p:txBody>
      </p:sp>
      <p:sp>
        <p:nvSpPr>
          <p:cNvPr name="AutoShape 6" id="6"/>
          <p:cNvSpPr/>
          <p:nvPr/>
        </p:nvSpPr>
        <p:spPr>
          <a:xfrm flipV="true">
            <a:off x="1650966" y="1371600"/>
            <a:ext cx="0" cy="3242292"/>
          </a:xfrm>
          <a:prstGeom prst="line">
            <a:avLst/>
          </a:prstGeom>
          <a:ln cap="rnd" w="114300">
            <a:solidFill>
              <a:srgbClr val="FFFFFF"/>
            </a:solidFill>
            <a:prstDash val="solid"/>
            <a:headEnd type="none" len="sm" w="sm"/>
            <a:tailEnd type="none" len="sm" w="sm"/>
          </a:ln>
        </p:spPr>
      </p:sp>
      <p:sp>
        <p:nvSpPr>
          <p:cNvPr name="AutoShape 7" id="7"/>
          <p:cNvSpPr/>
          <p:nvPr/>
        </p:nvSpPr>
        <p:spPr>
          <a:xfrm flipH="true" flipV="true">
            <a:off x="16794031" y="5465723"/>
            <a:ext cx="0" cy="2972538"/>
          </a:xfrm>
          <a:prstGeom prst="line">
            <a:avLst/>
          </a:prstGeom>
          <a:ln cap="rnd" w="114300">
            <a:solidFill>
              <a:srgbClr val="FFFFFF"/>
            </a:solidFill>
            <a:prstDash val="solid"/>
            <a:headEnd type="none" len="sm" w="sm"/>
            <a:tailEnd type="none" len="sm" w="sm"/>
          </a:ln>
        </p:spPr>
      </p:sp>
      <p:sp>
        <p:nvSpPr>
          <p:cNvPr name="TextBox 8" id="8"/>
          <p:cNvSpPr txBox="true"/>
          <p:nvPr/>
        </p:nvSpPr>
        <p:spPr>
          <a:xfrm rot="0">
            <a:off x="9144000" y="5087919"/>
            <a:ext cx="7324570" cy="679450"/>
          </a:xfrm>
          <a:prstGeom prst="rect">
            <a:avLst/>
          </a:prstGeom>
        </p:spPr>
        <p:txBody>
          <a:bodyPr anchor="t" rtlCol="false" tIns="0" lIns="0" bIns="0" rIns="0">
            <a:spAutoFit/>
          </a:bodyPr>
          <a:lstStyle/>
          <a:p>
            <a:pPr algn="r">
              <a:lnSpc>
                <a:spcPts val="5599"/>
              </a:lnSpc>
              <a:spcBef>
                <a:spcPct val="0"/>
              </a:spcBef>
            </a:pPr>
            <a:r>
              <a:rPr lang="en-US" sz="3999">
                <a:solidFill>
                  <a:srgbClr val="9976FF"/>
                </a:solidFill>
                <a:latin typeface="Open Sauce Bold"/>
              </a:rPr>
              <a:t>Ways to Handle </a:t>
            </a:r>
            <a:r>
              <a:rPr lang="en-US" sz="3999">
                <a:solidFill>
                  <a:srgbClr val="FEFFFE"/>
                </a:solidFill>
                <a:latin typeface="Open Sauce Bold"/>
              </a:rPr>
              <a:t>D</a:t>
            </a:r>
            <a:r>
              <a:rPr lang="en-US" sz="3999">
                <a:solidFill>
                  <a:srgbClr val="FFFFFF"/>
                </a:solidFill>
                <a:latin typeface="Open Sauce Bold"/>
              </a:rPr>
              <a:t>eadlocks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334500"/>
            <a:ext cx="7407942" cy="0"/>
          </a:xfrm>
          <a:prstGeom prst="line">
            <a:avLst/>
          </a:prstGeom>
          <a:ln cap="rnd" w="57150">
            <a:solidFill>
              <a:srgbClr val="9976FF"/>
            </a:solidFill>
            <a:prstDash val="solid"/>
            <a:headEnd type="none" len="sm" w="sm"/>
            <a:tailEnd type="none" len="sm" w="sm"/>
          </a:ln>
        </p:spPr>
      </p:sp>
      <p:sp>
        <p:nvSpPr>
          <p:cNvPr name="AutoShape 3" id="3"/>
          <p:cNvSpPr/>
          <p:nvPr/>
        </p:nvSpPr>
        <p:spPr>
          <a:xfrm flipH="true" flipV="true">
            <a:off x="7625556" y="7130403"/>
            <a:ext cx="0" cy="1942124"/>
          </a:xfrm>
          <a:prstGeom prst="line">
            <a:avLst/>
          </a:prstGeom>
          <a:ln cap="rnd" w="114300">
            <a:solidFill>
              <a:srgbClr val="FFFFFF"/>
            </a:solidFill>
            <a:prstDash val="solid"/>
            <a:headEnd type="none" len="sm" w="sm"/>
            <a:tailEnd type="none" len="sm" w="sm"/>
          </a:ln>
        </p:spPr>
      </p:sp>
      <p:sp>
        <p:nvSpPr>
          <p:cNvPr name="Freeform 4" id="4"/>
          <p:cNvSpPr/>
          <p:nvPr/>
        </p:nvSpPr>
        <p:spPr>
          <a:xfrm flipH="false" flipV="false" rot="0">
            <a:off x="14579042" y="-1415016"/>
            <a:ext cx="5826144" cy="5855422"/>
          </a:xfrm>
          <a:custGeom>
            <a:avLst/>
            <a:gdLst/>
            <a:ahLst/>
            <a:cxnLst/>
            <a:rect r="r" b="b" t="t" l="l"/>
            <a:pathLst>
              <a:path h="5855422" w="5826144">
                <a:moveTo>
                  <a:pt x="0" y="0"/>
                </a:moveTo>
                <a:lnTo>
                  <a:pt x="5826145" y="0"/>
                </a:lnTo>
                <a:lnTo>
                  <a:pt x="5826145" y="5855421"/>
                </a:lnTo>
                <a:lnTo>
                  <a:pt x="0" y="5855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2601200"/>
            <a:ext cx="10320654" cy="2380346"/>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Open Sauce Light"/>
              </a:rPr>
              <a:t>A state is </a:t>
            </a:r>
            <a:r>
              <a:rPr lang="en-US" sz="3399">
                <a:solidFill>
                  <a:srgbClr val="FFFFFF"/>
                </a:solidFill>
                <a:latin typeface="Open Sauce Light"/>
              </a:rPr>
              <a:t>safe if the system can allocate all resources requested by all processes ( up to their stated maximums ) without entering a deadlock state.</a:t>
            </a:r>
          </a:p>
        </p:txBody>
      </p:sp>
      <p:sp>
        <p:nvSpPr>
          <p:cNvPr name="TextBox 6" id="6"/>
          <p:cNvSpPr txBox="true"/>
          <p:nvPr/>
        </p:nvSpPr>
        <p:spPr>
          <a:xfrm rot="0">
            <a:off x="1028700" y="904875"/>
            <a:ext cx="4049410" cy="1091814"/>
          </a:xfrm>
          <a:prstGeom prst="rect">
            <a:avLst/>
          </a:prstGeom>
        </p:spPr>
        <p:txBody>
          <a:bodyPr anchor="t" rtlCol="false" tIns="0" lIns="0" bIns="0" rIns="0">
            <a:spAutoFit/>
          </a:bodyPr>
          <a:lstStyle/>
          <a:p>
            <a:pPr algn="ctr" marL="0" indent="0" lvl="0">
              <a:lnSpc>
                <a:spcPts val="8936"/>
              </a:lnSpc>
              <a:spcBef>
                <a:spcPct val="0"/>
              </a:spcBef>
            </a:pPr>
            <a:r>
              <a:rPr lang="en-US" sz="6383">
                <a:solidFill>
                  <a:srgbClr val="FEFFFE"/>
                </a:solidFill>
                <a:latin typeface="Canva Sans Bold"/>
              </a:rPr>
              <a:t>Safe State</a:t>
            </a:r>
          </a:p>
        </p:txBody>
      </p:sp>
      <p:sp>
        <p:nvSpPr>
          <p:cNvPr name="TextBox 7" id="7"/>
          <p:cNvSpPr txBox="true"/>
          <p:nvPr/>
        </p:nvSpPr>
        <p:spPr>
          <a:xfrm rot="0">
            <a:off x="8025685" y="6877954"/>
            <a:ext cx="10050779" cy="2380346"/>
          </a:xfrm>
          <a:prstGeom prst="rect">
            <a:avLst/>
          </a:prstGeom>
        </p:spPr>
        <p:txBody>
          <a:bodyPr anchor="t" rtlCol="false" tIns="0" lIns="0" bIns="0" rIns="0">
            <a:spAutoFit/>
          </a:bodyPr>
          <a:lstStyle/>
          <a:p>
            <a:pPr algn="l">
              <a:lnSpc>
                <a:spcPts val="4759"/>
              </a:lnSpc>
            </a:pPr>
            <a:r>
              <a:rPr lang="en-US" sz="3399">
                <a:solidFill>
                  <a:srgbClr val="9976FF"/>
                </a:solidFill>
                <a:latin typeface="Open Sauce Bold"/>
              </a:rPr>
              <a:t>Safe State</a:t>
            </a:r>
            <a:r>
              <a:rPr lang="en-US" sz="3399">
                <a:solidFill>
                  <a:srgbClr val="9976FF"/>
                </a:solidFill>
                <a:latin typeface="Open Sauce Light"/>
              </a:rPr>
              <a:t> </a:t>
            </a:r>
            <a:r>
              <a:rPr lang="en-US" sz="3399">
                <a:solidFill>
                  <a:srgbClr val="FFFFFF"/>
                </a:solidFill>
                <a:latin typeface="Open Sauce Light"/>
              </a:rPr>
              <a:t>-&gt; No Deadlocks</a:t>
            </a:r>
          </a:p>
          <a:p>
            <a:pPr algn="l">
              <a:lnSpc>
                <a:spcPts val="4759"/>
              </a:lnSpc>
            </a:pPr>
            <a:r>
              <a:rPr lang="en-US" sz="3399">
                <a:solidFill>
                  <a:srgbClr val="9976FF"/>
                </a:solidFill>
                <a:latin typeface="Open Sauce Bold"/>
              </a:rPr>
              <a:t>Unsafe State</a:t>
            </a:r>
            <a:r>
              <a:rPr lang="en-US" sz="3399">
                <a:solidFill>
                  <a:srgbClr val="FFFFFF"/>
                </a:solidFill>
                <a:latin typeface="Open Sauce Light"/>
              </a:rPr>
              <a:t> -&gt; Possibility of Deadlock</a:t>
            </a:r>
          </a:p>
          <a:p>
            <a:pPr algn="l">
              <a:lnSpc>
                <a:spcPts val="4759"/>
              </a:lnSpc>
              <a:spcBef>
                <a:spcPct val="0"/>
              </a:spcBef>
            </a:pPr>
            <a:r>
              <a:rPr lang="en-US" sz="3399">
                <a:solidFill>
                  <a:srgbClr val="9976FF"/>
                </a:solidFill>
                <a:latin typeface="Open Sauce Bold"/>
              </a:rPr>
              <a:t>Deadlock Avoidance</a:t>
            </a:r>
            <a:r>
              <a:rPr lang="en-US" sz="3399">
                <a:solidFill>
                  <a:srgbClr val="FFFFFF"/>
                </a:solidFill>
                <a:latin typeface="Open Sauce Light"/>
              </a:rPr>
              <a:t> -&gt; Ensures that system will never Enter an Unsafe State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5400000">
            <a:off x="1061546" y="4951171"/>
            <a:ext cx="9027950" cy="384659"/>
          </a:xfrm>
          <a:prstGeom prst="rect">
            <a:avLst/>
          </a:prstGeom>
        </p:spPr>
        <p:txBody>
          <a:bodyPr anchor="t" rtlCol="false" tIns="0" lIns="0" bIns="0" rIns="0">
            <a:spAutoFit/>
          </a:bodyPr>
          <a:lstStyle/>
          <a:p>
            <a:pPr algn="ctr">
              <a:lnSpc>
                <a:spcPts val="3223"/>
              </a:lnSpc>
            </a:pPr>
          </a:p>
        </p:txBody>
      </p:sp>
      <p:sp>
        <p:nvSpPr>
          <p:cNvPr name="AutoShape 3" id="3"/>
          <p:cNvSpPr/>
          <p:nvPr/>
        </p:nvSpPr>
        <p:spPr>
          <a:xfrm>
            <a:off x="5782137" y="1439529"/>
            <a:ext cx="0" cy="7407942"/>
          </a:xfrm>
          <a:prstGeom prst="line">
            <a:avLst/>
          </a:prstGeom>
          <a:ln cap="rnd" w="57150">
            <a:solidFill>
              <a:srgbClr val="9976FF"/>
            </a:solidFill>
            <a:prstDash val="solid"/>
            <a:headEnd type="none" len="sm" w="sm"/>
            <a:tailEnd type="none" len="sm" w="sm"/>
          </a:ln>
        </p:spPr>
      </p:sp>
      <p:sp>
        <p:nvSpPr>
          <p:cNvPr name="Freeform 4" id="4"/>
          <p:cNvSpPr/>
          <p:nvPr/>
        </p:nvSpPr>
        <p:spPr>
          <a:xfrm flipH="false" flipV="false" rot="0">
            <a:off x="7059508" y="-4232078"/>
            <a:ext cx="15000925" cy="9375578"/>
          </a:xfrm>
          <a:custGeom>
            <a:avLst/>
            <a:gdLst/>
            <a:ahLst/>
            <a:cxnLst/>
            <a:rect r="r" b="b" t="t" l="l"/>
            <a:pathLst>
              <a:path h="9375578" w="15000925">
                <a:moveTo>
                  <a:pt x="0" y="0"/>
                </a:moveTo>
                <a:lnTo>
                  <a:pt x="15000925" y="0"/>
                </a:lnTo>
                <a:lnTo>
                  <a:pt x="15000925" y="9375578"/>
                </a:lnTo>
                <a:lnTo>
                  <a:pt x="0" y="9375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5400000">
            <a:off x="507276" y="4724410"/>
            <a:ext cx="9027950" cy="838179"/>
          </a:xfrm>
          <a:prstGeom prst="rect">
            <a:avLst/>
          </a:prstGeom>
        </p:spPr>
        <p:txBody>
          <a:bodyPr anchor="t" rtlCol="false" tIns="0" lIns="0" bIns="0" rIns="0">
            <a:spAutoFit/>
          </a:bodyPr>
          <a:lstStyle/>
          <a:p>
            <a:pPr algn="ctr">
              <a:lnSpc>
                <a:spcPts val="6580"/>
              </a:lnSpc>
            </a:pPr>
            <a:r>
              <a:rPr lang="en-US" sz="5483">
                <a:solidFill>
                  <a:srgbClr val="FFFFFF"/>
                </a:solidFill>
                <a:latin typeface="Open Sauce Bold"/>
              </a:rPr>
              <a:t>Avoidance Algorithms</a:t>
            </a:r>
          </a:p>
        </p:txBody>
      </p:sp>
      <p:sp>
        <p:nvSpPr>
          <p:cNvPr name="TextBox 6" id="6"/>
          <p:cNvSpPr txBox="true"/>
          <p:nvPr/>
        </p:nvSpPr>
        <p:spPr>
          <a:xfrm rot="0">
            <a:off x="6125037" y="3605660"/>
            <a:ext cx="7445488" cy="1180330"/>
          </a:xfrm>
          <a:prstGeom prst="rect">
            <a:avLst/>
          </a:prstGeom>
        </p:spPr>
        <p:txBody>
          <a:bodyPr anchor="t" rtlCol="false" tIns="0" lIns="0" bIns="0" rIns="0">
            <a:spAutoFit/>
          </a:bodyPr>
          <a:lstStyle/>
          <a:p>
            <a:pPr algn="l">
              <a:lnSpc>
                <a:spcPts val="4759"/>
              </a:lnSpc>
            </a:pPr>
            <a:r>
              <a:rPr lang="en-US" sz="3399">
                <a:solidFill>
                  <a:srgbClr val="FFFFFF"/>
                </a:solidFill>
                <a:latin typeface="Open Sauce Bold"/>
              </a:rPr>
              <a:t>Multiple instance resource type</a:t>
            </a:r>
          </a:p>
          <a:p>
            <a:pPr algn="l">
              <a:lnSpc>
                <a:spcPts val="4759"/>
              </a:lnSpc>
              <a:spcBef>
                <a:spcPct val="0"/>
              </a:spcBef>
            </a:pPr>
            <a:r>
              <a:rPr lang="en-US" sz="3399">
                <a:solidFill>
                  <a:srgbClr val="9976FF"/>
                </a:solidFill>
                <a:latin typeface="Open Sauce Bold"/>
              </a:rPr>
              <a:t>Banker’s Algorithm</a:t>
            </a:r>
          </a:p>
        </p:txBody>
      </p:sp>
      <p:sp>
        <p:nvSpPr>
          <p:cNvPr name="TextBox 7" id="7"/>
          <p:cNvSpPr txBox="true"/>
          <p:nvPr/>
        </p:nvSpPr>
        <p:spPr>
          <a:xfrm rot="0">
            <a:off x="6125037" y="5842286"/>
            <a:ext cx="8434933" cy="1180330"/>
          </a:xfrm>
          <a:prstGeom prst="rect">
            <a:avLst/>
          </a:prstGeom>
        </p:spPr>
        <p:txBody>
          <a:bodyPr anchor="t" rtlCol="false" tIns="0" lIns="0" bIns="0" rIns="0">
            <a:spAutoFit/>
          </a:bodyPr>
          <a:lstStyle/>
          <a:p>
            <a:pPr algn="l">
              <a:lnSpc>
                <a:spcPts val="4759"/>
              </a:lnSpc>
            </a:pPr>
            <a:r>
              <a:rPr lang="en-US" sz="3399">
                <a:solidFill>
                  <a:srgbClr val="FFFFFF"/>
                </a:solidFill>
                <a:latin typeface="Open Sauce Bold"/>
              </a:rPr>
              <a:t>Single instance resource type</a:t>
            </a:r>
          </a:p>
          <a:p>
            <a:pPr algn="l">
              <a:lnSpc>
                <a:spcPts val="4759"/>
              </a:lnSpc>
              <a:spcBef>
                <a:spcPct val="0"/>
              </a:spcBef>
            </a:pPr>
            <a:r>
              <a:rPr lang="en-US" sz="3399">
                <a:solidFill>
                  <a:srgbClr val="9976FF"/>
                </a:solidFill>
                <a:latin typeface="Open Sauce Bold"/>
              </a:rPr>
              <a:t>Resource Allocation Graph(RAG)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576009" y="1539106"/>
            <a:ext cx="7407942" cy="0"/>
          </a:xfrm>
          <a:prstGeom prst="line">
            <a:avLst/>
          </a:prstGeom>
          <a:ln cap="rnd" w="57150">
            <a:solidFill>
              <a:srgbClr val="9976FF"/>
            </a:solidFill>
            <a:prstDash val="solid"/>
            <a:headEnd type="none" len="sm" w="sm"/>
            <a:tailEnd type="none" len="sm" w="sm"/>
          </a:ln>
        </p:spPr>
      </p:sp>
      <p:sp>
        <p:nvSpPr>
          <p:cNvPr name="Freeform 3" id="3"/>
          <p:cNvSpPr/>
          <p:nvPr/>
        </p:nvSpPr>
        <p:spPr>
          <a:xfrm flipH="false" flipV="false" rot="0">
            <a:off x="10962126" y="1672578"/>
            <a:ext cx="5674506" cy="7644413"/>
          </a:xfrm>
          <a:custGeom>
            <a:avLst/>
            <a:gdLst/>
            <a:ahLst/>
            <a:cxnLst/>
            <a:rect r="r" b="b" t="t" l="l"/>
            <a:pathLst>
              <a:path h="7644413" w="5674506">
                <a:moveTo>
                  <a:pt x="0" y="0"/>
                </a:moveTo>
                <a:lnTo>
                  <a:pt x="5674506" y="0"/>
                </a:lnTo>
                <a:lnTo>
                  <a:pt x="5674506" y="7644412"/>
                </a:lnTo>
                <a:lnTo>
                  <a:pt x="0" y="7644412"/>
                </a:lnTo>
                <a:lnTo>
                  <a:pt x="0" y="0"/>
                </a:lnTo>
                <a:close/>
              </a:path>
            </a:pathLst>
          </a:custGeom>
          <a:blipFill>
            <a:blip r:embed="rId2"/>
            <a:stretch>
              <a:fillRect l="0" t="0" r="0" b="0"/>
            </a:stretch>
          </a:blipFill>
        </p:spPr>
      </p:sp>
      <p:sp>
        <p:nvSpPr>
          <p:cNvPr name="TextBox 4" id="4"/>
          <p:cNvSpPr txBox="true"/>
          <p:nvPr/>
        </p:nvSpPr>
        <p:spPr>
          <a:xfrm rot="0">
            <a:off x="1799061" y="2425297"/>
            <a:ext cx="6579116" cy="6955916"/>
          </a:xfrm>
          <a:prstGeom prst="rect">
            <a:avLst/>
          </a:prstGeom>
        </p:spPr>
        <p:txBody>
          <a:bodyPr anchor="t" rtlCol="false" tIns="0" lIns="0" bIns="0" rIns="0">
            <a:spAutoFit/>
          </a:bodyPr>
          <a:lstStyle/>
          <a:p>
            <a:pPr algn="l">
              <a:lnSpc>
                <a:spcPts val="4578"/>
              </a:lnSpc>
              <a:spcBef>
                <a:spcPct val="0"/>
              </a:spcBef>
            </a:pPr>
            <a:r>
              <a:rPr lang="en-US" sz="3270">
                <a:solidFill>
                  <a:srgbClr val="FFFFFF"/>
                </a:solidFill>
                <a:latin typeface="Open Sauce Light"/>
              </a:rPr>
              <a:t>The banker’s algorithm is a resource allocation and deadlock avoidance algorithm that tests for safety by simulating the allocation for the predetermined maximum possible amounts of all resources, then makes an “s-state” check to test for possible activities, before deciding whether allocation should be allowed to continue.</a:t>
            </a:r>
          </a:p>
        </p:txBody>
      </p:sp>
      <p:sp>
        <p:nvSpPr>
          <p:cNvPr name="TextBox 5" id="5"/>
          <p:cNvSpPr txBox="true"/>
          <p:nvPr/>
        </p:nvSpPr>
        <p:spPr>
          <a:xfrm rot="0">
            <a:off x="1576009" y="386642"/>
            <a:ext cx="5753622" cy="76194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Open Sauce Bold"/>
              </a:rPr>
              <a:t>Banker’s Algorithm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90038"/>
            <a:ext cx="9785292" cy="4560941"/>
          </a:xfrm>
          <a:custGeom>
            <a:avLst/>
            <a:gdLst/>
            <a:ahLst/>
            <a:cxnLst/>
            <a:rect r="r" b="b" t="t" l="l"/>
            <a:pathLst>
              <a:path h="4560941" w="9785292">
                <a:moveTo>
                  <a:pt x="0" y="0"/>
                </a:moveTo>
                <a:lnTo>
                  <a:pt x="9785292" y="0"/>
                </a:lnTo>
                <a:lnTo>
                  <a:pt x="9785292" y="4560941"/>
                </a:lnTo>
                <a:lnTo>
                  <a:pt x="0" y="4560941"/>
                </a:lnTo>
                <a:lnTo>
                  <a:pt x="0" y="0"/>
                </a:lnTo>
                <a:close/>
              </a:path>
            </a:pathLst>
          </a:custGeom>
          <a:blipFill>
            <a:blip r:embed="rId2"/>
            <a:stretch>
              <a:fillRect l="0" t="0" r="0" b="0"/>
            </a:stretch>
          </a:blipFill>
        </p:spPr>
      </p:sp>
      <p:grpSp>
        <p:nvGrpSpPr>
          <p:cNvPr name="Group 3" id="3"/>
          <p:cNvGrpSpPr/>
          <p:nvPr/>
        </p:nvGrpSpPr>
        <p:grpSpPr>
          <a:xfrm rot="0">
            <a:off x="1035885" y="1028662"/>
            <a:ext cx="15887510" cy="1328325"/>
            <a:chOff x="0" y="0"/>
            <a:chExt cx="21183346" cy="1771100"/>
          </a:xfrm>
        </p:grpSpPr>
        <p:sp>
          <p:nvSpPr>
            <p:cNvPr name="AutoShape 4" id="4"/>
            <p:cNvSpPr/>
            <p:nvPr/>
          </p:nvSpPr>
          <p:spPr>
            <a:xfrm flipV="true">
              <a:off x="30" y="1720300"/>
              <a:ext cx="21183285" cy="25400"/>
            </a:xfrm>
            <a:prstGeom prst="line">
              <a:avLst/>
            </a:prstGeom>
            <a:ln cap="flat" w="50800">
              <a:solidFill>
                <a:srgbClr val="FFFFFF"/>
              </a:solidFill>
              <a:prstDash val="solid"/>
              <a:headEnd type="none" len="sm" w="sm"/>
              <a:tailEnd type="none" len="sm" w="sm"/>
            </a:ln>
          </p:spPr>
        </p:sp>
        <p:sp>
          <p:nvSpPr>
            <p:cNvPr name="TextBox 5" id="5"/>
            <p:cNvSpPr txBox="true"/>
            <p:nvPr/>
          </p:nvSpPr>
          <p:spPr>
            <a:xfrm rot="0">
              <a:off x="0" y="0"/>
              <a:ext cx="9978444" cy="1219962"/>
            </a:xfrm>
            <a:prstGeom prst="rect">
              <a:avLst/>
            </a:prstGeom>
          </p:spPr>
          <p:txBody>
            <a:bodyPr anchor="t" rtlCol="false" tIns="0" lIns="0" bIns="0" rIns="0">
              <a:spAutoFit/>
            </a:bodyPr>
            <a:lstStyle/>
            <a:p>
              <a:pPr algn="l">
                <a:lnSpc>
                  <a:spcPts val="7232"/>
                </a:lnSpc>
              </a:pPr>
              <a:r>
                <a:rPr lang="en-US" sz="6026">
                  <a:solidFill>
                    <a:srgbClr val="FFFFFF"/>
                  </a:solidFill>
                  <a:latin typeface="Open Sauce Bold"/>
                </a:rPr>
                <a:t>Banker’s Algorithm</a:t>
              </a:r>
            </a:p>
          </p:txBody>
        </p:sp>
        <p:sp>
          <p:nvSpPr>
            <p:cNvPr name="TextBox 6" id="6"/>
            <p:cNvSpPr txBox="true"/>
            <p:nvPr/>
          </p:nvSpPr>
          <p:spPr>
            <a:xfrm rot="0">
              <a:off x="10581694" y="182747"/>
              <a:ext cx="5521051" cy="880477"/>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Open Sauce Light"/>
                </a:rPr>
                <a:t>Walkthrough</a:t>
              </a:r>
            </a:p>
          </p:txBody>
        </p:sp>
        <p:sp>
          <p:nvSpPr>
            <p:cNvPr name="AutoShape 7" id="7"/>
            <p:cNvSpPr/>
            <p:nvPr/>
          </p:nvSpPr>
          <p:spPr>
            <a:xfrm flipV="true">
              <a:off x="10099094" y="156737"/>
              <a:ext cx="0" cy="823221"/>
            </a:xfrm>
            <a:prstGeom prst="line">
              <a:avLst/>
            </a:prstGeom>
            <a:ln cap="flat" w="241300">
              <a:solidFill>
                <a:srgbClr val="9976FF"/>
              </a:solidFill>
              <a:prstDash val="solid"/>
              <a:headEnd type="none" len="sm" w="sm"/>
              <a:tailEnd type="none" len="sm" w="sm"/>
            </a:ln>
          </p:spPr>
        </p:sp>
      </p:grpSp>
      <p:sp>
        <p:nvSpPr>
          <p:cNvPr name="Freeform 8" id="8"/>
          <p:cNvSpPr/>
          <p:nvPr/>
        </p:nvSpPr>
        <p:spPr>
          <a:xfrm flipH="false" flipV="false" rot="0">
            <a:off x="11994984" y="3490038"/>
            <a:ext cx="4928410" cy="4560941"/>
          </a:xfrm>
          <a:custGeom>
            <a:avLst/>
            <a:gdLst/>
            <a:ahLst/>
            <a:cxnLst/>
            <a:rect r="r" b="b" t="t" l="l"/>
            <a:pathLst>
              <a:path h="4560941" w="4928410">
                <a:moveTo>
                  <a:pt x="0" y="0"/>
                </a:moveTo>
                <a:lnTo>
                  <a:pt x="4928411" y="0"/>
                </a:lnTo>
                <a:lnTo>
                  <a:pt x="4928411" y="4560941"/>
                </a:lnTo>
                <a:lnTo>
                  <a:pt x="0" y="4560941"/>
                </a:lnTo>
                <a:lnTo>
                  <a:pt x="0" y="0"/>
                </a:lnTo>
                <a:close/>
              </a:path>
            </a:pathLst>
          </a:custGeom>
          <a:blipFill>
            <a:blip r:embed="rId3"/>
            <a:stretch>
              <a:fillRect l="0" t="0" r="0" b="0"/>
            </a:stretch>
          </a:blipFill>
        </p:spPr>
      </p:sp>
      <p:sp>
        <p:nvSpPr>
          <p:cNvPr name="TextBox 9" id="9"/>
          <p:cNvSpPr txBox="true"/>
          <p:nvPr/>
        </p:nvSpPr>
        <p:spPr>
          <a:xfrm rot="0">
            <a:off x="1028700" y="2545708"/>
            <a:ext cx="4267292" cy="679408"/>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pen Sauce Light"/>
              </a:rPr>
              <a:t>Process statistics</a:t>
            </a:r>
          </a:p>
        </p:txBody>
      </p:sp>
      <p:sp>
        <p:nvSpPr>
          <p:cNvPr name="TextBox 10" id="10"/>
          <p:cNvSpPr txBox="true"/>
          <p:nvPr/>
        </p:nvSpPr>
        <p:spPr>
          <a:xfrm rot="0">
            <a:off x="11299907" y="2545708"/>
            <a:ext cx="5623488" cy="679408"/>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pen Sauce Light"/>
              </a:rPr>
              <a:t>Need = Max - Allocated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5885" y="1028662"/>
            <a:ext cx="15887510" cy="1328325"/>
            <a:chOff x="0" y="0"/>
            <a:chExt cx="21183346" cy="1771100"/>
          </a:xfrm>
        </p:grpSpPr>
        <p:sp>
          <p:nvSpPr>
            <p:cNvPr name="AutoShape 3" id="3"/>
            <p:cNvSpPr/>
            <p:nvPr/>
          </p:nvSpPr>
          <p:spPr>
            <a:xfrm flipV="true">
              <a:off x="30" y="1720300"/>
              <a:ext cx="21183285" cy="25400"/>
            </a:xfrm>
            <a:prstGeom prst="line">
              <a:avLst/>
            </a:prstGeom>
            <a:ln cap="flat" w="50800">
              <a:solidFill>
                <a:srgbClr val="FFFFFF"/>
              </a:solidFill>
              <a:prstDash val="solid"/>
              <a:headEnd type="none" len="sm" w="sm"/>
              <a:tailEnd type="none" len="sm" w="sm"/>
            </a:ln>
          </p:spPr>
        </p:sp>
        <p:sp>
          <p:nvSpPr>
            <p:cNvPr name="TextBox 4" id="4"/>
            <p:cNvSpPr txBox="true"/>
            <p:nvPr/>
          </p:nvSpPr>
          <p:spPr>
            <a:xfrm rot="0">
              <a:off x="0" y="0"/>
              <a:ext cx="9978444" cy="1219962"/>
            </a:xfrm>
            <a:prstGeom prst="rect">
              <a:avLst/>
            </a:prstGeom>
          </p:spPr>
          <p:txBody>
            <a:bodyPr anchor="t" rtlCol="false" tIns="0" lIns="0" bIns="0" rIns="0">
              <a:spAutoFit/>
            </a:bodyPr>
            <a:lstStyle/>
            <a:p>
              <a:pPr algn="l">
                <a:lnSpc>
                  <a:spcPts val="7232"/>
                </a:lnSpc>
              </a:pPr>
              <a:r>
                <a:rPr lang="en-US" sz="6026">
                  <a:solidFill>
                    <a:srgbClr val="FFFFFF"/>
                  </a:solidFill>
                  <a:latin typeface="Open Sauce Bold"/>
                </a:rPr>
                <a:t>Banker’s Algorithm</a:t>
              </a:r>
            </a:p>
          </p:txBody>
        </p:sp>
        <p:sp>
          <p:nvSpPr>
            <p:cNvPr name="TextBox 5" id="5"/>
            <p:cNvSpPr txBox="true"/>
            <p:nvPr/>
          </p:nvSpPr>
          <p:spPr>
            <a:xfrm rot="0">
              <a:off x="10581694" y="182747"/>
              <a:ext cx="5521051" cy="880477"/>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Open Sauce Light"/>
                </a:rPr>
                <a:t>Walkthrough</a:t>
              </a:r>
            </a:p>
          </p:txBody>
        </p:sp>
        <p:sp>
          <p:nvSpPr>
            <p:cNvPr name="AutoShape 6" id="6"/>
            <p:cNvSpPr/>
            <p:nvPr/>
          </p:nvSpPr>
          <p:spPr>
            <a:xfrm flipV="true">
              <a:off x="10099094" y="156737"/>
              <a:ext cx="0" cy="823221"/>
            </a:xfrm>
            <a:prstGeom prst="line">
              <a:avLst/>
            </a:prstGeom>
            <a:ln cap="flat" w="241300">
              <a:solidFill>
                <a:srgbClr val="9976FF"/>
              </a:solidFill>
              <a:prstDash val="solid"/>
              <a:headEnd type="none" len="sm" w="sm"/>
              <a:tailEnd type="none" len="sm" w="sm"/>
            </a:ln>
          </p:spPr>
        </p:sp>
      </p:grpSp>
      <p:sp>
        <p:nvSpPr>
          <p:cNvPr name="Freeform 7" id="7"/>
          <p:cNvSpPr/>
          <p:nvPr/>
        </p:nvSpPr>
        <p:spPr>
          <a:xfrm flipH="false" flipV="false" rot="0">
            <a:off x="1035885" y="2744700"/>
            <a:ext cx="3723264" cy="7006986"/>
          </a:xfrm>
          <a:custGeom>
            <a:avLst/>
            <a:gdLst/>
            <a:ahLst/>
            <a:cxnLst/>
            <a:rect r="r" b="b" t="t" l="l"/>
            <a:pathLst>
              <a:path h="7006986" w="3723264">
                <a:moveTo>
                  <a:pt x="0" y="0"/>
                </a:moveTo>
                <a:lnTo>
                  <a:pt x="3723264" y="0"/>
                </a:lnTo>
                <a:lnTo>
                  <a:pt x="3723264" y="7006986"/>
                </a:lnTo>
                <a:lnTo>
                  <a:pt x="0" y="7006986"/>
                </a:lnTo>
                <a:lnTo>
                  <a:pt x="0" y="0"/>
                </a:lnTo>
                <a:close/>
              </a:path>
            </a:pathLst>
          </a:custGeom>
          <a:blipFill>
            <a:blip r:embed="rId2"/>
            <a:stretch>
              <a:fillRect l="0" t="0" r="-204923" b="0"/>
            </a:stretch>
          </a:blipFill>
        </p:spPr>
      </p:sp>
      <p:sp>
        <p:nvSpPr>
          <p:cNvPr name="Freeform 8" id="8"/>
          <p:cNvSpPr/>
          <p:nvPr/>
        </p:nvSpPr>
        <p:spPr>
          <a:xfrm flipH="false" flipV="false" rot="0">
            <a:off x="10399408" y="3878952"/>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07288" y="423864"/>
            <a:ext cx="13860426" cy="1209671"/>
          </a:xfrm>
          <a:prstGeom prst="rect">
            <a:avLst/>
          </a:prstGeom>
        </p:spPr>
        <p:txBody>
          <a:bodyPr anchor="t" rtlCol="false" tIns="0" lIns="0" bIns="0" rIns="0">
            <a:spAutoFit/>
          </a:bodyPr>
          <a:lstStyle/>
          <a:p>
            <a:pPr algn="ctr" marL="0" indent="0" lvl="0">
              <a:lnSpc>
                <a:spcPts val="9534"/>
              </a:lnSpc>
              <a:spcBef>
                <a:spcPct val="0"/>
              </a:spcBef>
            </a:pPr>
            <a:r>
              <a:rPr lang="en-US" sz="7945">
                <a:solidFill>
                  <a:srgbClr val="9179FA"/>
                </a:solidFill>
                <a:latin typeface="Open Sauce Bold"/>
              </a:rPr>
              <a:t>What is Ment</a:t>
            </a:r>
            <a:r>
              <a:rPr lang="en-US" sz="7945">
                <a:solidFill>
                  <a:srgbClr val="FEFFFE"/>
                </a:solidFill>
                <a:latin typeface="Open Sauce Bold"/>
              </a:rPr>
              <a:t>OS</a:t>
            </a:r>
            <a:r>
              <a:rPr lang="en-US" sz="7945">
                <a:solidFill>
                  <a:srgbClr val="9179FA"/>
                </a:solidFill>
                <a:latin typeface="Open Sauce Bold"/>
              </a:rPr>
              <a:t>?</a:t>
            </a:r>
          </a:p>
        </p:txBody>
      </p:sp>
      <p:sp>
        <p:nvSpPr>
          <p:cNvPr name="TextBox 3" id="3"/>
          <p:cNvSpPr txBox="true"/>
          <p:nvPr/>
        </p:nvSpPr>
        <p:spPr>
          <a:xfrm rot="0">
            <a:off x="1028700" y="2213806"/>
            <a:ext cx="8115300" cy="6231128"/>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Open Sauce"/>
              </a:rPr>
              <a:t>MentOS (Mentoring Operating System) is an open source educational operating system.</a:t>
            </a:r>
          </a:p>
          <a:p>
            <a:pPr algn="l">
              <a:lnSpc>
                <a:spcPts val="4759"/>
              </a:lnSpc>
              <a:spcBef>
                <a:spcPct val="0"/>
              </a:spcBef>
            </a:pPr>
            <a:r>
              <a:rPr lang="en-US" sz="3399">
                <a:solidFill>
                  <a:srgbClr val="FFFFFF"/>
                </a:solidFill>
                <a:latin typeface="Open Sauce"/>
              </a:rPr>
              <a:t> </a:t>
            </a:r>
          </a:p>
          <a:p>
            <a:pPr algn="l">
              <a:lnSpc>
                <a:spcPts val="4759"/>
              </a:lnSpc>
              <a:spcBef>
                <a:spcPct val="0"/>
              </a:spcBef>
            </a:pPr>
            <a:r>
              <a:rPr lang="en-US" sz="3399">
                <a:solidFill>
                  <a:srgbClr val="FFFFFF"/>
                </a:solidFill>
                <a:latin typeface="Open Sauce"/>
              </a:rPr>
              <a:t>The goal of MentOS is to provide a project environment that is realistic enough to show how a real operating system works</a:t>
            </a:r>
          </a:p>
          <a:p>
            <a:pPr algn="l">
              <a:lnSpc>
                <a:spcPts val="4759"/>
              </a:lnSpc>
              <a:spcBef>
                <a:spcPct val="0"/>
              </a:spcBef>
            </a:pPr>
          </a:p>
          <a:p>
            <a:pPr algn="l">
              <a:lnSpc>
                <a:spcPts val="3360"/>
              </a:lnSpc>
              <a:spcBef>
                <a:spcPct val="0"/>
              </a:spcBef>
            </a:pPr>
            <a:r>
              <a:rPr lang="en-US" sz="2400">
                <a:solidFill>
                  <a:srgbClr val="9179FA"/>
                </a:solidFill>
                <a:latin typeface="Open Sauce"/>
              </a:rPr>
              <a:t>Original creator: </a:t>
            </a:r>
          </a:p>
          <a:p>
            <a:pPr algn="l">
              <a:lnSpc>
                <a:spcPts val="3360"/>
              </a:lnSpc>
              <a:spcBef>
                <a:spcPct val="0"/>
              </a:spcBef>
            </a:pPr>
            <a:r>
              <a:rPr lang="en-US" sz="2400">
                <a:solidFill>
                  <a:srgbClr val="9179FA"/>
                </a:solidFill>
                <a:latin typeface="Open Sauce"/>
              </a:rPr>
              <a:t>Enrico Fraccaroli, and others</a:t>
            </a:r>
          </a:p>
        </p:txBody>
      </p:sp>
      <p:sp>
        <p:nvSpPr>
          <p:cNvPr name="TextBox 4" id="4"/>
          <p:cNvSpPr txBox="true"/>
          <p:nvPr/>
        </p:nvSpPr>
        <p:spPr>
          <a:xfrm rot="0">
            <a:off x="9337689" y="5603662"/>
            <a:ext cx="8115300" cy="2980353"/>
          </a:xfrm>
          <a:prstGeom prst="rect">
            <a:avLst/>
          </a:prstGeom>
        </p:spPr>
        <p:txBody>
          <a:bodyPr anchor="t" rtlCol="false" tIns="0" lIns="0" bIns="0" rIns="0">
            <a:spAutoFit/>
          </a:bodyPr>
          <a:lstStyle/>
          <a:p>
            <a:pPr algn="ctr">
              <a:lnSpc>
                <a:spcPts val="4759"/>
              </a:lnSpc>
            </a:pPr>
            <a:r>
              <a:rPr lang="en-US" sz="3399">
                <a:solidFill>
                  <a:srgbClr val="9976FF"/>
                </a:solidFill>
                <a:latin typeface="Open Sauce Bold"/>
              </a:rPr>
              <a:t>Pre-Implemented features</a:t>
            </a:r>
          </a:p>
          <a:p>
            <a:pPr algn="just" marL="734059" indent="-367030" lvl="1">
              <a:lnSpc>
                <a:spcPts val="4759"/>
              </a:lnSpc>
              <a:buFont typeface="Arial"/>
              <a:buChar char="•"/>
            </a:pPr>
            <a:r>
              <a:rPr lang="en-US" sz="3399">
                <a:solidFill>
                  <a:srgbClr val="FFFFFF"/>
                </a:solidFill>
                <a:latin typeface="Open Sauce Light"/>
              </a:rPr>
              <a:t>Processes and Events</a:t>
            </a:r>
          </a:p>
          <a:p>
            <a:pPr algn="just" marL="734059" indent="-367030" lvl="1">
              <a:lnSpc>
                <a:spcPts val="4759"/>
              </a:lnSpc>
              <a:buFont typeface="Arial"/>
              <a:buChar char="•"/>
            </a:pPr>
            <a:r>
              <a:rPr lang="en-US" sz="3399">
                <a:solidFill>
                  <a:srgbClr val="FFFFFF"/>
                </a:solidFill>
                <a:latin typeface="Open Sauce Light"/>
              </a:rPr>
              <a:t>Memory</a:t>
            </a:r>
          </a:p>
          <a:p>
            <a:pPr algn="just" marL="734059" indent="-367030" lvl="1">
              <a:lnSpc>
                <a:spcPts val="4759"/>
              </a:lnSpc>
              <a:buFont typeface="Arial"/>
              <a:buChar char="•"/>
            </a:pPr>
            <a:r>
              <a:rPr lang="en-US" sz="3399">
                <a:solidFill>
                  <a:srgbClr val="FFFFFF"/>
                </a:solidFill>
                <a:latin typeface="Open Sauce Light"/>
              </a:rPr>
              <a:t>Filesystem</a:t>
            </a:r>
          </a:p>
          <a:p>
            <a:pPr algn="just" marL="734059" indent="-367030" lvl="1">
              <a:lnSpc>
                <a:spcPts val="4759"/>
              </a:lnSpc>
              <a:buFont typeface="Arial"/>
              <a:buChar char="•"/>
            </a:pPr>
            <a:r>
              <a:rPr lang="en-US" sz="3399">
                <a:solidFill>
                  <a:srgbClr val="FFFFFF"/>
                </a:solidFill>
                <a:latin typeface="Open Sauce Light"/>
              </a:rPr>
              <a:t>Input/Output </a:t>
            </a:r>
          </a:p>
        </p:txBody>
      </p:sp>
      <p:sp>
        <p:nvSpPr>
          <p:cNvPr name="Freeform 5" id="5"/>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5885" y="1028662"/>
            <a:ext cx="15887510" cy="1328325"/>
            <a:chOff x="0" y="0"/>
            <a:chExt cx="21183346" cy="1771100"/>
          </a:xfrm>
        </p:grpSpPr>
        <p:sp>
          <p:nvSpPr>
            <p:cNvPr name="AutoShape 3" id="3"/>
            <p:cNvSpPr/>
            <p:nvPr/>
          </p:nvSpPr>
          <p:spPr>
            <a:xfrm flipV="true">
              <a:off x="30" y="1720300"/>
              <a:ext cx="21183285" cy="25400"/>
            </a:xfrm>
            <a:prstGeom prst="line">
              <a:avLst/>
            </a:prstGeom>
            <a:ln cap="flat" w="50800">
              <a:solidFill>
                <a:srgbClr val="FFFFFF"/>
              </a:solidFill>
              <a:prstDash val="solid"/>
              <a:headEnd type="none" len="sm" w="sm"/>
              <a:tailEnd type="none" len="sm" w="sm"/>
            </a:ln>
          </p:spPr>
        </p:sp>
        <p:sp>
          <p:nvSpPr>
            <p:cNvPr name="TextBox 4" id="4"/>
            <p:cNvSpPr txBox="true"/>
            <p:nvPr/>
          </p:nvSpPr>
          <p:spPr>
            <a:xfrm rot="0">
              <a:off x="0" y="0"/>
              <a:ext cx="9978444" cy="1219962"/>
            </a:xfrm>
            <a:prstGeom prst="rect">
              <a:avLst/>
            </a:prstGeom>
          </p:spPr>
          <p:txBody>
            <a:bodyPr anchor="t" rtlCol="false" tIns="0" lIns="0" bIns="0" rIns="0">
              <a:spAutoFit/>
            </a:bodyPr>
            <a:lstStyle/>
            <a:p>
              <a:pPr algn="l">
                <a:lnSpc>
                  <a:spcPts val="7232"/>
                </a:lnSpc>
              </a:pPr>
              <a:r>
                <a:rPr lang="en-US" sz="6026">
                  <a:solidFill>
                    <a:srgbClr val="FFFFFF"/>
                  </a:solidFill>
                  <a:latin typeface="Open Sauce Bold"/>
                </a:rPr>
                <a:t>Banker’s Algorithm</a:t>
              </a:r>
            </a:p>
          </p:txBody>
        </p:sp>
        <p:sp>
          <p:nvSpPr>
            <p:cNvPr name="TextBox 5" id="5"/>
            <p:cNvSpPr txBox="true"/>
            <p:nvPr/>
          </p:nvSpPr>
          <p:spPr>
            <a:xfrm rot="0">
              <a:off x="10581694" y="182747"/>
              <a:ext cx="5521051" cy="880477"/>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Open Sauce Light"/>
                </a:rPr>
                <a:t>Walkthrough</a:t>
              </a:r>
            </a:p>
          </p:txBody>
        </p:sp>
        <p:sp>
          <p:nvSpPr>
            <p:cNvPr name="AutoShape 6" id="6"/>
            <p:cNvSpPr/>
            <p:nvPr/>
          </p:nvSpPr>
          <p:spPr>
            <a:xfrm flipV="true">
              <a:off x="10099094" y="156737"/>
              <a:ext cx="0" cy="823221"/>
            </a:xfrm>
            <a:prstGeom prst="line">
              <a:avLst/>
            </a:prstGeom>
            <a:ln cap="flat" w="241300">
              <a:solidFill>
                <a:srgbClr val="9976FF"/>
              </a:solidFill>
              <a:prstDash val="solid"/>
              <a:headEnd type="none" len="sm" w="sm"/>
              <a:tailEnd type="none" len="sm" w="sm"/>
            </a:ln>
          </p:spPr>
        </p:sp>
      </p:grpSp>
      <p:sp>
        <p:nvSpPr>
          <p:cNvPr name="Freeform 7" id="7"/>
          <p:cNvSpPr/>
          <p:nvPr/>
        </p:nvSpPr>
        <p:spPr>
          <a:xfrm flipH="false" flipV="false" rot="0">
            <a:off x="7121665" y="2731699"/>
            <a:ext cx="3715951" cy="7006986"/>
          </a:xfrm>
          <a:custGeom>
            <a:avLst/>
            <a:gdLst/>
            <a:ahLst/>
            <a:cxnLst/>
            <a:rect r="r" b="b" t="t" l="l"/>
            <a:pathLst>
              <a:path h="7006986" w="3715951">
                <a:moveTo>
                  <a:pt x="0" y="0"/>
                </a:moveTo>
                <a:lnTo>
                  <a:pt x="3715950" y="0"/>
                </a:lnTo>
                <a:lnTo>
                  <a:pt x="3715950" y="7006986"/>
                </a:lnTo>
                <a:lnTo>
                  <a:pt x="0" y="7006986"/>
                </a:lnTo>
                <a:lnTo>
                  <a:pt x="0" y="0"/>
                </a:lnTo>
                <a:close/>
              </a:path>
            </a:pathLst>
          </a:custGeom>
          <a:blipFill>
            <a:blip r:embed="rId2"/>
            <a:stretch>
              <a:fillRect l="-103122" t="0" r="-102400" b="0"/>
            </a:stretch>
          </a:blipFill>
        </p:spPr>
      </p:sp>
      <p:sp>
        <p:nvSpPr>
          <p:cNvPr name="Freeform 8" id="8"/>
          <p:cNvSpPr/>
          <p:nvPr/>
        </p:nvSpPr>
        <p:spPr>
          <a:xfrm flipH="false" flipV="false" rot="0">
            <a:off x="10308301" y="-3223223"/>
            <a:ext cx="11905324" cy="7440827"/>
          </a:xfrm>
          <a:custGeom>
            <a:avLst/>
            <a:gdLst/>
            <a:ahLst/>
            <a:cxnLst/>
            <a:rect r="r" b="b" t="t" l="l"/>
            <a:pathLst>
              <a:path h="7440827" w="11905324">
                <a:moveTo>
                  <a:pt x="0" y="0"/>
                </a:moveTo>
                <a:lnTo>
                  <a:pt x="11905323" y="0"/>
                </a:lnTo>
                <a:lnTo>
                  <a:pt x="11905323" y="7440827"/>
                </a:lnTo>
                <a:lnTo>
                  <a:pt x="0" y="74408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5885" y="1028662"/>
            <a:ext cx="15887510" cy="1328325"/>
            <a:chOff x="0" y="0"/>
            <a:chExt cx="21183346" cy="1771100"/>
          </a:xfrm>
        </p:grpSpPr>
        <p:sp>
          <p:nvSpPr>
            <p:cNvPr name="AutoShape 3" id="3"/>
            <p:cNvSpPr/>
            <p:nvPr/>
          </p:nvSpPr>
          <p:spPr>
            <a:xfrm flipV="true">
              <a:off x="30" y="1720300"/>
              <a:ext cx="21183285" cy="25400"/>
            </a:xfrm>
            <a:prstGeom prst="line">
              <a:avLst/>
            </a:prstGeom>
            <a:ln cap="flat" w="50800">
              <a:solidFill>
                <a:srgbClr val="FFFFFF"/>
              </a:solidFill>
              <a:prstDash val="solid"/>
              <a:headEnd type="none" len="sm" w="sm"/>
              <a:tailEnd type="none" len="sm" w="sm"/>
            </a:ln>
          </p:spPr>
        </p:sp>
        <p:sp>
          <p:nvSpPr>
            <p:cNvPr name="TextBox 4" id="4"/>
            <p:cNvSpPr txBox="true"/>
            <p:nvPr/>
          </p:nvSpPr>
          <p:spPr>
            <a:xfrm rot="0">
              <a:off x="0" y="0"/>
              <a:ext cx="9978444" cy="1219962"/>
            </a:xfrm>
            <a:prstGeom prst="rect">
              <a:avLst/>
            </a:prstGeom>
          </p:spPr>
          <p:txBody>
            <a:bodyPr anchor="t" rtlCol="false" tIns="0" lIns="0" bIns="0" rIns="0">
              <a:spAutoFit/>
            </a:bodyPr>
            <a:lstStyle/>
            <a:p>
              <a:pPr algn="l">
                <a:lnSpc>
                  <a:spcPts val="7232"/>
                </a:lnSpc>
              </a:pPr>
              <a:r>
                <a:rPr lang="en-US" sz="6026">
                  <a:solidFill>
                    <a:srgbClr val="FFFFFF"/>
                  </a:solidFill>
                  <a:latin typeface="Open Sauce Bold"/>
                </a:rPr>
                <a:t>Banker’s Algorithm</a:t>
              </a:r>
            </a:p>
          </p:txBody>
        </p:sp>
        <p:sp>
          <p:nvSpPr>
            <p:cNvPr name="TextBox 5" id="5"/>
            <p:cNvSpPr txBox="true"/>
            <p:nvPr/>
          </p:nvSpPr>
          <p:spPr>
            <a:xfrm rot="0">
              <a:off x="10581694" y="182747"/>
              <a:ext cx="5521051" cy="880477"/>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Open Sauce Light"/>
                </a:rPr>
                <a:t>Walkthrough</a:t>
              </a:r>
            </a:p>
          </p:txBody>
        </p:sp>
        <p:sp>
          <p:nvSpPr>
            <p:cNvPr name="AutoShape 6" id="6"/>
            <p:cNvSpPr/>
            <p:nvPr/>
          </p:nvSpPr>
          <p:spPr>
            <a:xfrm flipV="true">
              <a:off x="10099094" y="156737"/>
              <a:ext cx="0" cy="823221"/>
            </a:xfrm>
            <a:prstGeom prst="line">
              <a:avLst/>
            </a:prstGeom>
            <a:ln cap="flat" w="241300">
              <a:solidFill>
                <a:srgbClr val="9976FF"/>
              </a:solidFill>
              <a:prstDash val="solid"/>
              <a:headEnd type="none" len="sm" w="sm"/>
              <a:tailEnd type="none" len="sm" w="sm"/>
            </a:ln>
          </p:spPr>
        </p:sp>
      </p:grpSp>
      <p:sp>
        <p:nvSpPr>
          <p:cNvPr name="Freeform 7" id="7"/>
          <p:cNvSpPr/>
          <p:nvPr/>
        </p:nvSpPr>
        <p:spPr>
          <a:xfrm flipH="false" flipV="false" rot="0">
            <a:off x="13496125" y="2668716"/>
            <a:ext cx="3763175" cy="7006986"/>
          </a:xfrm>
          <a:custGeom>
            <a:avLst/>
            <a:gdLst/>
            <a:ahLst/>
            <a:cxnLst/>
            <a:rect r="r" b="b" t="t" l="l"/>
            <a:pathLst>
              <a:path h="7006986" w="3763175">
                <a:moveTo>
                  <a:pt x="0" y="0"/>
                </a:moveTo>
                <a:lnTo>
                  <a:pt x="3763175" y="0"/>
                </a:lnTo>
                <a:lnTo>
                  <a:pt x="3763175" y="7006987"/>
                </a:lnTo>
                <a:lnTo>
                  <a:pt x="0" y="7006987"/>
                </a:lnTo>
                <a:lnTo>
                  <a:pt x="0" y="0"/>
                </a:lnTo>
                <a:close/>
              </a:path>
            </a:pathLst>
          </a:custGeom>
          <a:blipFill>
            <a:blip r:embed="rId2"/>
            <a:stretch>
              <a:fillRect l="-201689" t="0" r="0" b="0"/>
            </a:stretch>
          </a:blipFill>
        </p:spPr>
      </p:sp>
      <p:sp>
        <p:nvSpPr>
          <p:cNvPr name="Freeform 8" id="8"/>
          <p:cNvSpPr/>
          <p:nvPr/>
        </p:nvSpPr>
        <p:spPr>
          <a:xfrm flipH="false" flipV="false" rot="-7213587">
            <a:off x="-4360729" y="3492431"/>
            <a:ext cx="9519233" cy="8432078"/>
          </a:xfrm>
          <a:custGeom>
            <a:avLst/>
            <a:gdLst/>
            <a:ahLst/>
            <a:cxnLst/>
            <a:rect r="r" b="b" t="t" l="l"/>
            <a:pathLst>
              <a:path h="8432078" w="9519233">
                <a:moveTo>
                  <a:pt x="0" y="0"/>
                </a:moveTo>
                <a:lnTo>
                  <a:pt x="9519233" y="0"/>
                </a:lnTo>
                <a:lnTo>
                  <a:pt x="9519233" y="8432079"/>
                </a:lnTo>
                <a:lnTo>
                  <a:pt x="0" y="8432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08164" y="2324938"/>
            <a:ext cx="16230600" cy="5857758"/>
          </a:xfrm>
          <a:prstGeom prst="rect">
            <a:avLst/>
          </a:prstGeom>
        </p:spPr>
        <p:txBody>
          <a:bodyPr anchor="t" rtlCol="false" tIns="0" lIns="0" bIns="0" rIns="0">
            <a:spAutoFit/>
          </a:bodyPr>
          <a:lstStyle/>
          <a:p>
            <a:pPr algn="l">
              <a:lnSpc>
                <a:spcPts val="4200"/>
              </a:lnSpc>
            </a:pPr>
            <a:r>
              <a:rPr lang="en-US" sz="3000">
                <a:solidFill>
                  <a:srgbClr val="FFFFFF"/>
                </a:solidFill>
                <a:latin typeface="Open Sauce Light"/>
              </a:rPr>
              <a:t>In the MentOS framework we implemented two scheduling algorithms namely -  Priority Scheduling and CFS for smooth scheduling of all the processes running in the OS. The CFS algorithm is the default scheduling algorithm in Linux distribution since version 2.6.2</a:t>
            </a:r>
          </a:p>
          <a:p>
            <a:pPr algn="l">
              <a:lnSpc>
                <a:spcPts val="4200"/>
              </a:lnSpc>
            </a:pPr>
          </a:p>
          <a:p>
            <a:pPr algn="l">
              <a:lnSpc>
                <a:spcPts val="4200"/>
              </a:lnSpc>
            </a:pPr>
          </a:p>
          <a:p>
            <a:pPr algn="l">
              <a:lnSpc>
                <a:spcPts val="4200"/>
              </a:lnSpc>
            </a:pPr>
            <a:r>
              <a:rPr lang="en-US" sz="3000">
                <a:solidFill>
                  <a:srgbClr val="FFFFFF"/>
                </a:solidFill>
                <a:latin typeface="Open Sauce Light"/>
              </a:rPr>
              <a:t>The OS originally had only a deadlock ignorance system, which we changed to deadlock avoidance by implementing the banker's algorithm. Ignoring deadlock in operating systems can lead to severe consequences such as system crashes, lost productivity, and decreased user satisfaction. Despite the tradeoff of slightly slowing the system, the decision to prioritize avoiding deadlock was rational, considering the benefits of averting system crashes and avoiding the need to reboot the system frequently.</a:t>
            </a:r>
          </a:p>
        </p:txBody>
      </p:sp>
      <p:sp>
        <p:nvSpPr>
          <p:cNvPr name="TextBox 3" id="3"/>
          <p:cNvSpPr txBox="true"/>
          <p:nvPr/>
        </p:nvSpPr>
        <p:spPr>
          <a:xfrm rot="0">
            <a:off x="1028700" y="952500"/>
            <a:ext cx="3225584" cy="76194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Open Sauce Bold"/>
              </a:rPr>
              <a:t>Conclusion</a:t>
            </a:r>
          </a:p>
        </p:txBody>
      </p:sp>
      <p:sp>
        <p:nvSpPr>
          <p:cNvPr name="AutoShape 4" id="4"/>
          <p:cNvSpPr/>
          <p:nvPr/>
        </p:nvSpPr>
        <p:spPr>
          <a:xfrm>
            <a:off x="1008164" y="2053475"/>
            <a:ext cx="9893513" cy="0"/>
          </a:xfrm>
          <a:prstGeom prst="line">
            <a:avLst/>
          </a:prstGeom>
          <a:ln cap="flat" w="47625">
            <a:solidFill>
              <a:srgbClr val="9179FA"/>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08164" y="2053475"/>
            <a:ext cx="9893513" cy="0"/>
          </a:xfrm>
          <a:prstGeom prst="line">
            <a:avLst/>
          </a:prstGeom>
          <a:ln cap="flat" w="47625">
            <a:solidFill>
              <a:srgbClr val="9179FA"/>
            </a:solidFill>
            <a:prstDash val="solid"/>
            <a:headEnd type="none" len="sm" w="sm"/>
            <a:tailEnd type="none" len="sm" w="sm"/>
          </a:ln>
        </p:spPr>
      </p:sp>
      <p:sp>
        <p:nvSpPr>
          <p:cNvPr name="Freeform 3" id="3"/>
          <p:cNvSpPr/>
          <p:nvPr/>
        </p:nvSpPr>
        <p:spPr>
          <a:xfrm flipH="false" flipV="false" rot="0">
            <a:off x="12865547" y="6049138"/>
            <a:ext cx="7240985" cy="6408271"/>
          </a:xfrm>
          <a:custGeom>
            <a:avLst/>
            <a:gdLst/>
            <a:ahLst/>
            <a:cxnLst/>
            <a:rect r="r" b="b" t="t" l="l"/>
            <a:pathLst>
              <a:path h="6408271" w="7240985">
                <a:moveTo>
                  <a:pt x="0" y="0"/>
                </a:moveTo>
                <a:lnTo>
                  <a:pt x="7240985" y="0"/>
                </a:lnTo>
                <a:lnTo>
                  <a:pt x="7240985" y="6408271"/>
                </a:lnTo>
                <a:lnTo>
                  <a:pt x="0" y="6408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1261" y="952500"/>
            <a:ext cx="3320462" cy="76194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Open Sauce Bold"/>
              </a:rPr>
              <a:t>References</a:t>
            </a:r>
          </a:p>
        </p:txBody>
      </p:sp>
      <p:sp>
        <p:nvSpPr>
          <p:cNvPr name="TextBox 5" id="5"/>
          <p:cNvSpPr txBox="true"/>
          <p:nvPr/>
        </p:nvSpPr>
        <p:spPr>
          <a:xfrm rot="0">
            <a:off x="981261" y="2324938"/>
            <a:ext cx="14467079" cy="372420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Open Sauce Light"/>
              </a:rPr>
              <a:t>https://github.com/mentos-team/MentOS</a:t>
            </a:r>
          </a:p>
          <a:p>
            <a:pPr algn="just">
              <a:lnSpc>
                <a:spcPts val="4200"/>
              </a:lnSpc>
            </a:pPr>
          </a:p>
          <a:p>
            <a:pPr algn="just" marL="647702" indent="-323851" lvl="1">
              <a:lnSpc>
                <a:spcPts val="4200"/>
              </a:lnSpc>
              <a:buFont typeface="Arial"/>
              <a:buChar char="•"/>
            </a:pPr>
            <a:r>
              <a:rPr lang="en-US" sz="3000">
                <a:solidFill>
                  <a:srgbClr val="FFFFFF"/>
                </a:solidFill>
                <a:latin typeface="Open Sauce Light"/>
              </a:rPr>
              <a:t>https://www.geeksforgeeks.org/deadlock-avoidance-in-distributed-system/</a:t>
            </a:r>
          </a:p>
          <a:p>
            <a:pPr algn="just">
              <a:lnSpc>
                <a:spcPts val="4200"/>
              </a:lnSpc>
            </a:pPr>
          </a:p>
          <a:p>
            <a:pPr algn="just" marL="647702" indent="-323851" lvl="1">
              <a:lnSpc>
                <a:spcPts val="4200"/>
              </a:lnSpc>
              <a:buFont typeface="Arial"/>
              <a:buChar char="•"/>
            </a:pPr>
            <a:r>
              <a:rPr lang="en-US" sz="3000">
                <a:solidFill>
                  <a:srgbClr val="FFFFFF"/>
                </a:solidFill>
                <a:latin typeface="Open Sauce Light"/>
              </a:rPr>
              <a:t>https://www.cs.uic.edu/~jbell/CourseNotes/OperatingSystems/7_Deadlocks.html#:~:text=1%20Safe%20State,without%20entering%20a%20deadlock%20state.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6393069" y="-760586"/>
            <a:ext cx="15537069" cy="11808172"/>
          </a:xfrm>
          <a:custGeom>
            <a:avLst/>
            <a:gdLst/>
            <a:ahLst/>
            <a:cxnLst/>
            <a:rect r="r" b="b" t="t" l="l"/>
            <a:pathLst>
              <a:path h="11808172" w="15537069">
                <a:moveTo>
                  <a:pt x="15537069" y="0"/>
                </a:moveTo>
                <a:lnTo>
                  <a:pt x="0" y="0"/>
                </a:lnTo>
                <a:lnTo>
                  <a:pt x="0" y="11808172"/>
                </a:lnTo>
                <a:lnTo>
                  <a:pt x="15537069" y="11808172"/>
                </a:lnTo>
                <a:lnTo>
                  <a:pt x="1553706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43745" y="4073777"/>
            <a:ext cx="7600510" cy="1916761"/>
          </a:xfrm>
          <a:prstGeom prst="rect">
            <a:avLst/>
          </a:prstGeom>
        </p:spPr>
        <p:txBody>
          <a:bodyPr anchor="t" rtlCol="false" tIns="0" lIns="0" bIns="0" rIns="0">
            <a:spAutoFit/>
          </a:bodyPr>
          <a:lstStyle/>
          <a:p>
            <a:pPr algn="ctr">
              <a:lnSpc>
                <a:spcPts val="15625"/>
              </a:lnSpc>
              <a:spcBef>
                <a:spcPct val="0"/>
              </a:spcBef>
            </a:pPr>
            <a:r>
              <a:rPr lang="en-US" sz="11161">
                <a:solidFill>
                  <a:srgbClr val="FFFFFF"/>
                </a:solidFill>
                <a:latin typeface="Open Sauce Bold"/>
              </a:rPr>
              <a:t>Thank you.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78397"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798"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98123"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25834"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8795"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4922"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672651"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321999"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543407"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564698"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247435"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014922"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05759"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222939"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635578" y="6399553"/>
            <a:ext cx="498926" cy="664429"/>
          </a:xfrm>
          <a:custGeom>
            <a:avLst/>
            <a:gdLst/>
            <a:ahLst/>
            <a:cxnLst/>
            <a:rect r="r" b="b" t="t" l="l"/>
            <a:pathLst>
              <a:path h="664429" w="498926">
                <a:moveTo>
                  <a:pt x="0" y="0"/>
                </a:moveTo>
                <a:lnTo>
                  <a:pt x="498925" y="0"/>
                </a:lnTo>
                <a:lnTo>
                  <a:pt x="498925"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591405"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22670"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052096"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697612" y="4851504"/>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210858" y="4811285"/>
            <a:ext cx="488053" cy="664429"/>
          </a:xfrm>
          <a:custGeom>
            <a:avLst/>
            <a:gdLst/>
            <a:ahLst/>
            <a:cxnLst/>
            <a:rect r="r" b="b" t="t" l="l"/>
            <a:pathLst>
              <a:path h="664429" w="488053">
                <a:moveTo>
                  <a:pt x="0" y="0"/>
                </a:moveTo>
                <a:lnTo>
                  <a:pt x="488053" y="0"/>
                </a:lnTo>
                <a:lnTo>
                  <a:pt x="488053"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589672"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587780" y="4811285"/>
            <a:ext cx="519463" cy="664429"/>
          </a:xfrm>
          <a:custGeom>
            <a:avLst/>
            <a:gdLst/>
            <a:ahLst/>
            <a:cxnLst/>
            <a:rect r="r" b="b" t="t" l="l"/>
            <a:pathLst>
              <a:path h="664429" w="519463">
                <a:moveTo>
                  <a:pt x="0" y="0"/>
                </a:moveTo>
                <a:lnTo>
                  <a:pt x="519463" y="0"/>
                </a:lnTo>
                <a:lnTo>
                  <a:pt x="519463"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024095"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981429" y="4909879"/>
            <a:ext cx="658931" cy="467242"/>
          </a:xfrm>
          <a:custGeom>
            <a:avLst/>
            <a:gdLst/>
            <a:ahLst/>
            <a:cxnLst/>
            <a:rect r="r" b="b" t="t" l="l"/>
            <a:pathLst>
              <a:path h="467242" w="658931">
                <a:moveTo>
                  <a:pt x="0" y="0"/>
                </a:moveTo>
                <a:lnTo>
                  <a:pt x="658932" y="0"/>
                </a:lnTo>
                <a:lnTo>
                  <a:pt x="658932"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28108"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163783" y="3255969"/>
            <a:ext cx="582204" cy="598527"/>
          </a:xfrm>
          <a:custGeom>
            <a:avLst/>
            <a:gdLst/>
            <a:ahLst/>
            <a:cxnLst/>
            <a:rect r="r" b="b" t="t" l="l"/>
            <a:pathLst>
              <a:path h="598527" w="582204">
                <a:moveTo>
                  <a:pt x="0" y="0"/>
                </a:moveTo>
                <a:lnTo>
                  <a:pt x="582203" y="0"/>
                </a:lnTo>
                <a:lnTo>
                  <a:pt x="582203"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576232"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511015"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119985" y="3223017"/>
            <a:ext cx="497718" cy="664429"/>
          </a:xfrm>
          <a:custGeom>
            <a:avLst/>
            <a:gdLst/>
            <a:ahLst/>
            <a:cxnLst/>
            <a:rect r="r" b="b" t="t" l="l"/>
            <a:pathLst>
              <a:path h="664429" w="497718">
                <a:moveTo>
                  <a:pt x="0" y="0"/>
                </a:moveTo>
                <a:lnTo>
                  <a:pt x="497718" y="0"/>
                </a:lnTo>
                <a:lnTo>
                  <a:pt x="497718"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092841"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618189" y="1577166"/>
            <a:ext cx="5578317" cy="3171889"/>
            <a:chOff x="0" y="0"/>
            <a:chExt cx="7437757" cy="4229185"/>
          </a:xfrm>
        </p:grpSpPr>
        <p:sp>
          <p:nvSpPr>
            <p:cNvPr name="TextBox 33" id="33"/>
            <p:cNvSpPr txBox="true"/>
            <p:nvPr/>
          </p:nvSpPr>
          <p:spPr>
            <a:xfrm rot="0">
              <a:off x="0" y="142875"/>
              <a:ext cx="7437757" cy="2568152"/>
            </a:xfrm>
            <a:prstGeom prst="rect">
              <a:avLst/>
            </a:prstGeom>
          </p:spPr>
          <p:txBody>
            <a:bodyPr anchor="t" rtlCol="false" tIns="0" lIns="0" bIns="0" rIns="0">
              <a:spAutoFit/>
            </a:bodyPr>
            <a:lstStyle/>
            <a:p>
              <a:pPr algn="l">
                <a:lnSpc>
                  <a:spcPts val="7299"/>
                </a:lnSpc>
              </a:pPr>
              <a:r>
                <a:rPr lang="en-US" sz="7299" spc="-72">
                  <a:solidFill>
                    <a:srgbClr val="9976FF"/>
                  </a:solidFill>
                  <a:latin typeface="Open Sauce Medium"/>
                </a:rPr>
                <a:t>Free</a:t>
              </a:r>
              <a:r>
                <a:rPr lang="en-US" sz="7299" spc="-72">
                  <a:solidFill>
                    <a:srgbClr val="000000"/>
                  </a:solidFill>
                  <a:latin typeface="Open Sauce Light"/>
                </a:rPr>
                <a:t> Resources</a:t>
              </a:r>
            </a:p>
          </p:txBody>
        </p:sp>
        <p:sp>
          <p:nvSpPr>
            <p:cNvPr name="TextBox 34" id="34"/>
            <p:cNvSpPr txBox="true"/>
            <p:nvPr/>
          </p:nvSpPr>
          <p:spPr>
            <a:xfrm rot="0">
              <a:off x="0" y="3044910"/>
              <a:ext cx="7437757" cy="1184275"/>
            </a:xfrm>
            <a:prstGeom prst="rect">
              <a:avLst/>
            </a:prstGeom>
          </p:spPr>
          <p:txBody>
            <a:bodyPr anchor="t" rtlCol="false" tIns="0" lIns="0" bIns="0" rIns="0">
              <a:spAutoFit/>
            </a:bodyPr>
            <a:lstStyle/>
            <a:p>
              <a:pPr algn="l">
                <a:lnSpc>
                  <a:spcPts val="3749"/>
                </a:lnSpc>
              </a:pPr>
              <a:r>
                <a:rPr lang="en-US" sz="2499">
                  <a:solidFill>
                    <a:srgbClr val="000000"/>
                  </a:solidFill>
                  <a:latin typeface="Open Sauce Light"/>
                </a:rPr>
                <a:t>Use these free recolorable icons and illustrations in your Canva design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556416" y="4745990"/>
            <a:ext cx="7142059" cy="795022"/>
          </a:xfrm>
          <a:prstGeom prst="rect">
            <a:avLst/>
          </a:prstGeom>
        </p:spPr>
        <p:txBody>
          <a:bodyPr anchor="t" rtlCol="false" tIns="0" lIns="0" bIns="0" rIns="0">
            <a:spAutoFit/>
          </a:bodyPr>
          <a:lstStyle/>
          <a:p>
            <a:pPr algn="ctr">
              <a:lnSpc>
                <a:spcPts val="6579"/>
              </a:lnSpc>
              <a:spcBef>
                <a:spcPct val="0"/>
              </a:spcBef>
            </a:pPr>
            <a:r>
              <a:rPr lang="en-US" sz="4699">
                <a:solidFill>
                  <a:srgbClr val="000000"/>
                </a:solidFill>
                <a:latin typeface="Open Sauce Bold"/>
              </a:rPr>
              <a:t>Improvements Made </a:t>
            </a:r>
          </a:p>
        </p:txBody>
      </p:sp>
      <p:sp>
        <p:nvSpPr>
          <p:cNvPr name="TextBox 3" id="3"/>
          <p:cNvSpPr txBox="true"/>
          <p:nvPr/>
        </p:nvSpPr>
        <p:spPr>
          <a:xfrm rot="0">
            <a:off x="3815153" y="1942798"/>
            <a:ext cx="8397579" cy="3904273"/>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Bold"/>
              </a:rPr>
              <a:t>Scheduling Algorithms</a:t>
            </a:r>
          </a:p>
          <a:p>
            <a:pPr algn="l" marL="755651" indent="-377825" lvl="1">
              <a:lnSpc>
                <a:spcPts val="4900"/>
              </a:lnSpc>
              <a:buFont typeface="Arial"/>
              <a:buChar char="•"/>
            </a:pPr>
            <a:r>
              <a:rPr lang="en-US" sz="3500">
                <a:solidFill>
                  <a:srgbClr val="000000"/>
                </a:solidFill>
                <a:latin typeface="Open Sauce Light"/>
              </a:rPr>
              <a:t>Round-Robin(RR)</a:t>
            </a:r>
          </a:p>
          <a:p>
            <a:pPr algn="l" marL="755651" indent="-377825" lvl="1">
              <a:lnSpc>
                <a:spcPts val="4900"/>
              </a:lnSpc>
              <a:buFont typeface="Arial"/>
              <a:buChar char="•"/>
            </a:pPr>
            <a:r>
              <a:rPr lang="en-US" sz="3500">
                <a:solidFill>
                  <a:srgbClr val="000000"/>
                </a:solidFill>
                <a:latin typeface="Open Sauce Light"/>
              </a:rPr>
              <a:t>Highest priority</a:t>
            </a:r>
          </a:p>
          <a:p>
            <a:pPr algn="l" marL="755651" indent="-377825" lvl="1">
              <a:lnSpc>
                <a:spcPts val="4900"/>
              </a:lnSpc>
              <a:buFont typeface="Arial"/>
              <a:buChar char="•"/>
            </a:pPr>
            <a:r>
              <a:rPr lang="en-US" sz="3500">
                <a:solidFill>
                  <a:srgbClr val="000000"/>
                </a:solidFill>
                <a:latin typeface="Open Sauce Light"/>
              </a:rPr>
              <a:t>Completely Fair Scheduling (CFS)</a:t>
            </a:r>
          </a:p>
          <a:p>
            <a:pPr algn="ctr">
              <a:lnSpc>
                <a:spcPts val="4616"/>
              </a:lnSpc>
            </a:pPr>
          </a:p>
          <a:p>
            <a:pPr algn="ctr">
              <a:lnSpc>
                <a:spcPts val="4616"/>
              </a:lnSpc>
              <a:spcBef>
                <a:spcPct val="0"/>
              </a:spcBef>
            </a:pPr>
          </a:p>
        </p:txBody>
      </p:sp>
      <p:sp>
        <p:nvSpPr>
          <p:cNvPr name="TextBox 4" id="4"/>
          <p:cNvSpPr txBox="true"/>
          <p:nvPr/>
        </p:nvSpPr>
        <p:spPr>
          <a:xfrm rot="0">
            <a:off x="3815153" y="6137642"/>
            <a:ext cx="7524152" cy="1501672"/>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Bold"/>
              </a:rPr>
              <a:t>Deadlock Avoidance</a:t>
            </a:r>
          </a:p>
          <a:p>
            <a:pPr algn="l" marL="755651" indent="-377825" lvl="1">
              <a:lnSpc>
                <a:spcPts val="4900"/>
              </a:lnSpc>
              <a:buFont typeface="Arial"/>
              <a:buChar char="•"/>
            </a:pPr>
            <a:r>
              <a:rPr lang="en-US" sz="3500">
                <a:solidFill>
                  <a:srgbClr val="000000"/>
                </a:solidFill>
                <a:latin typeface="Open Sauce Light"/>
              </a:rPr>
              <a:t>Banker’s Algorithm</a:t>
            </a:r>
          </a:p>
        </p:txBody>
      </p:sp>
      <p:sp>
        <p:nvSpPr>
          <p:cNvPr name="AutoShape 5" id="5"/>
          <p:cNvSpPr/>
          <p:nvPr/>
        </p:nvSpPr>
        <p:spPr>
          <a:xfrm flipV="true">
            <a:off x="3766737" y="1572547"/>
            <a:ext cx="0" cy="7387075"/>
          </a:xfrm>
          <a:prstGeom prst="line">
            <a:avLst/>
          </a:prstGeom>
          <a:ln cap="rnd" w="47625">
            <a:solidFill>
              <a:srgbClr val="9976FF"/>
            </a:solidFill>
            <a:prstDash val="solid"/>
            <a:headEnd type="none" len="sm" w="sm"/>
            <a:tailEnd type="none" len="sm" w="sm"/>
          </a:ln>
        </p:spPr>
      </p:sp>
      <p:sp>
        <p:nvSpPr>
          <p:cNvPr name="Freeform 6" id="6"/>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AutoShape 2" id="2"/>
          <p:cNvSpPr/>
          <p:nvPr/>
        </p:nvSpPr>
        <p:spPr>
          <a:xfrm>
            <a:off x="739434" y="4217227"/>
            <a:ext cx="6492240" cy="0"/>
          </a:xfrm>
          <a:prstGeom prst="line">
            <a:avLst/>
          </a:prstGeom>
          <a:ln cap="flat" w="38100">
            <a:solidFill>
              <a:srgbClr val="9976FF"/>
            </a:solidFill>
            <a:prstDash val="solid"/>
            <a:headEnd type="none" len="sm" w="sm"/>
            <a:tailEnd type="none" len="sm" w="sm"/>
          </a:ln>
        </p:spPr>
      </p:sp>
      <p:sp>
        <p:nvSpPr>
          <p:cNvPr name="Freeform 3" id="3"/>
          <p:cNvSpPr/>
          <p:nvPr/>
        </p:nvSpPr>
        <p:spPr>
          <a:xfrm flipH="false" flipV="false" rot="0">
            <a:off x="9747905" y="1357639"/>
            <a:ext cx="7511395" cy="7900661"/>
          </a:xfrm>
          <a:custGeom>
            <a:avLst/>
            <a:gdLst/>
            <a:ahLst/>
            <a:cxnLst/>
            <a:rect r="r" b="b" t="t" l="l"/>
            <a:pathLst>
              <a:path h="7900661" w="7511395">
                <a:moveTo>
                  <a:pt x="0" y="0"/>
                </a:moveTo>
                <a:lnTo>
                  <a:pt x="7511395" y="0"/>
                </a:lnTo>
                <a:lnTo>
                  <a:pt x="7511395" y="7900661"/>
                </a:lnTo>
                <a:lnTo>
                  <a:pt x="0" y="7900661"/>
                </a:lnTo>
                <a:lnTo>
                  <a:pt x="0" y="0"/>
                </a:lnTo>
                <a:close/>
              </a:path>
            </a:pathLst>
          </a:custGeom>
          <a:blipFill>
            <a:blip r:embed="rId2"/>
            <a:stretch>
              <a:fillRect l="0" t="0" r="0" b="0"/>
            </a:stretch>
          </a:blipFill>
        </p:spPr>
      </p:sp>
      <p:sp>
        <p:nvSpPr>
          <p:cNvPr name="TextBox 4" id="4"/>
          <p:cNvSpPr txBox="true"/>
          <p:nvPr/>
        </p:nvSpPr>
        <p:spPr>
          <a:xfrm rot="0">
            <a:off x="739434" y="3197286"/>
            <a:ext cx="7108368" cy="686567"/>
          </a:xfrm>
          <a:prstGeom prst="rect">
            <a:avLst/>
          </a:prstGeom>
        </p:spPr>
        <p:txBody>
          <a:bodyPr anchor="t" rtlCol="false" tIns="0" lIns="0" bIns="0" rIns="0">
            <a:spAutoFit/>
          </a:bodyPr>
          <a:lstStyle/>
          <a:p>
            <a:pPr algn="l">
              <a:lnSpc>
                <a:spcPts val="5602"/>
              </a:lnSpc>
              <a:spcBef>
                <a:spcPct val="0"/>
              </a:spcBef>
            </a:pPr>
            <a:r>
              <a:rPr lang="en-US" sz="4001">
                <a:solidFill>
                  <a:srgbClr val="000000"/>
                </a:solidFill>
                <a:latin typeface="Open Sauce Bold"/>
              </a:rPr>
              <a:t>SCHEDULING ALGORITHMS</a:t>
            </a:r>
          </a:p>
        </p:txBody>
      </p:sp>
      <p:sp>
        <p:nvSpPr>
          <p:cNvPr name="TextBox 5" id="5"/>
          <p:cNvSpPr txBox="true"/>
          <p:nvPr/>
        </p:nvSpPr>
        <p:spPr>
          <a:xfrm rot="0">
            <a:off x="739434" y="4492496"/>
            <a:ext cx="8404566" cy="3236388"/>
          </a:xfrm>
          <a:prstGeom prst="rect">
            <a:avLst/>
          </a:prstGeom>
        </p:spPr>
        <p:txBody>
          <a:bodyPr anchor="t" rtlCol="false" tIns="0" lIns="0" bIns="0" rIns="0">
            <a:spAutoFit/>
          </a:bodyPr>
          <a:lstStyle/>
          <a:p>
            <a:pPr algn="l">
              <a:lnSpc>
                <a:spcPts val="4297"/>
              </a:lnSpc>
              <a:spcBef>
                <a:spcPct val="0"/>
              </a:spcBef>
            </a:pPr>
            <a:r>
              <a:rPr lang="en-US" sz="3069">
                <a:solidFill>
                  <a:srgbClr val="000000"/>
                </a:solidFill>
                <a:latin typeface="Open Sauce"/>
              </a:rPr>
              <a:t>A scheduling algorithm is a method for arranging tasks or processes on system resources, such as the CPU, to enhance resource use, boost system performance, and ensure equitable access for various processes.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95825" y="2115718"/>
            <a:ext cx="11184349" cy="10121836"/>
          </a:xfrm>
          <a:custGeom>
            <a:avLst/>
            <a:gdLst/>
            <a:ahLst/>
            <a:cxnLst/>
            <a:rect r="r" b="b" t="t" l="l"/>
            <a:pathLst>
              <a:path h="10121836" w="11184349">
                <a:moveTo>
                  <a:pt x="0" y="0"/>
                </a:moveTo>
                <a:lnTo>
                  <a:pt x="11184350" y="0"/>
                </a:lnTo>
                <a:lnTo>
                  <a:pt x="11184350" y="10121836"/>
                </a:lnTo>
                <a:lnTo>
                  <a:pt x="0" y="101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5400000">
            <a:off x="507288" y="4724400"/>
            <a:ext cx="9027950" cy="838200"/>
          </a:xfrm>
          <a:prstGeom prst="rect">
            <a:avLst/>
          </a:prstGeom>
        </p:spPr>
        <p:txBody>
          <a:bodyPr anchor="t" rtlCol="false" tIns="0" lIns="0" bIns="0" rIns="0">
            <a:spAutoFit/>
          </a:bodyPr>
          <a:lstStyle/>
          <a:p>
            <a:pPr algn="ctr">
              <a:lnSpc>
                <a:spcPts val="6580"/>
              </a:lnSpc>
            </a:pPr>
            <a:r>
              <a:rPr lang="en-US" sz="5483">
                <a:solidFill>
                  <a:srgbClr val="000000"/>
                </a:solidFill>
                <a:latin typeface="Open Sauce Bold"/>
              </a:rPr>
              <a:t>Algorithms</a:t>
            </a:r>
            <a:r>
              <a:rPr lang="en-US" sz="5483">
                <a:solidFill>
                  <a:srgbClr val="000000"/>
                </a:solidFill>
                <a:latin typeface="Open Sauce Light"/>
              </a:rPr>
              <a:t> </a:t>
            </a:r>
            <a:r>
              <a:rPr lang="en-US" sz="5483">
                <a:solidFill>
                  <a:srgbClr val="000000"/>
                </a:solidFill>
                <a:latin typeface="Open Sauce Bold"/>
              </a:rPr>
              <a:t>Implemented</a:t>
            </a:r>
          </a:p>
        </p:txBody>
      </p:sp>
      <p:sp>
        <p:nvSpPr>
          <p:cNvPr name="TextBox 4" id="4"/>
          <p:cNvSpPr txBox="true"/>
          <p:nvPr/>
        </p:nvSpPr>
        <p:spPr>
          <a:xfrm rot="-5400000">
            <a:off x="1061546" y="4951171"/>
            <a:ext cx="9027950" cy="384659"/>
          </a:xfrm>
          <a:prstGeom prst="rect">
            <a:avLst/>
          </a:prstGeom>
        </p:spPr>
        <p:txBody>
          <a:bodyPr anchor="t" rtlCol="false" tIns="0" lIns="0" bIns="0" rIns="0">
            <a:spAutoFit/>
          </a:bodyPr>
          <a:lstStyle/>
          <a:p>
            <a:pPr algn="ctr">
              <a:lnSpc>
                <a:spcPts val="3223"/>
              </a:lnSpc>
            </a:pPr>
          </a:p>
        </p:txBody>
      </p:sp>
      <p:sp>
        <p:nvSpPr>
          <p:cNvPr name="TextBox 5" id="5"/>
          <p:cNvSpPr txBox="true"/>
          <p:nvPr/>
        </p:nvSpPr>
        <p:spPr>
          <a:xfrm rot="0">
            <a:off x="6266037" y="3249211"/>
            <a:ext cx="3796564" cy="761987"/>
          </a:xfrm>
          <a:prstGeom prst="rect">
            <a:avLst/>
          </a:prstGeom>
        </p:spPr>
        <p:txBody>
          <a:bodyPr anchor="t" rtlCol="false" tIns="0" lIns="0" bIns="0" rIns="0">
            <a:spAutoFit/>
          </a:bodyPr>
          <a:lstStyle/>
          <a:p>
            <a:pPr algn="ctr">
              <a:lnSpc>
                <a:spcPts val="6299"/>
              </a:lnSpc>
            </a:pPr>
            <a:r>
              <a:rPr lang="en-US" sz="4499">
                <a:solidFill>
                  <a:srgbClr val="000000"/>
                </a:solidFill>
                <a:latin typeface="Open Sauce Medium"/>
              </a:rPr>
              <a:t>Round Robin</a:t>
            </a:r>
          </a:p>
        </p:txBody>
      </p:sp>
      <p:sp>
        <p:nvSpPr>
          <p:cNvPr name="TextBox 6" id="6"/>
          <p:cNvSpPr txBox="true"/>
          <p:nvPr/>
        </p:nvSpPr>
        <p:spPr>
          <a:xfrm rot="0">
            <a:off x="6266037" y="4714875"/>
            <a:ext cx="5446546" cy="771525"/>
          </a:xfrm>
          <a:prstGeom prst="rect">
            <a:avLst/>
          </a:prstGeom>
        </p:spPr>
        <p:txBody>
          <a:bodyPr anchor="t" rtlCol="false" tIns="0" lIns="0" bIns="0" rIns="0">
            <a:spAutoFit/>
          </a:bodyPr>
          <a:lstStyle/>
          <a:p>
            <a:pPr algn="ctr">
              <a:lnSpc>
                <a:spcPts val="6300"/>
              </a:lnSpc>
            </a:pPr>
            <a:r>
              <a:rPr lang="en-US" sz="4500">
                <a:solidFill>
                  <a:srgbClr val="000000"/>
                </a:solidFill>
                <a:latin typeface="Open Sauce Medium"/>
              </a:rPr>
              <a:t>Priority Scheduling</a:t>
            </a:r>
          </a:p>
        </p:txBody>
      </p:sp>
      <p:sp>
        <p:nvSpPr>
          <p:cNvPr name="TextBox 7" id="7"/>
          <p:cNvSpPr txBox="true"/>
          <p:nvPr/>
        </p:nvSpPr>
        <p:spPr>
          <a:xfrm rot="0">
            <a:off x="6125037" y="6414696"/>
            <a:ext cx="7875126" cy="762000"/>
          </a:xfrm>
          <a:prstGeom prst="rect">
            <a:avLst/>
          </a:prstGeom>
        </p:spPr>
        <p:txBody>
          <a:bodyPr anchor="t" rtlCol="false" tIns="0" lIns="0" bIns="0" rIns="0">
            <a:spAutoFit/>
          </a:bodyPr>
          <a:lstStyle/>
          <a:p>
            <a:pPr algn="ctr">
              <a:lnSpc>
                <a:spcPts val="6299"/>
              </a:lnSpc>
            </a:pPr>
            <a:r>
              <a:rPr lang="en-US" sz="4500">
                <a:solidFill>
                  <a:srgbClr val="000000"/>
                </a:solidFill>
                <a:latin typeface="Open Sauce Medium"/>
              </a:rPr>
              <a:t>Completely Fair Scheduling</a:t>
            </a:r>
          </a:p>
        </p:txBody>
      </p:sp>
      <p:sp>
        <p:nvSpPr>
          <p:cNvPr name="AutoShape 8" id="8"/>
          <p:cNvSpPr/>
          <p:nvPr/>
        </p:nvSpPr>
        <p:spPr>
          <a:xfrm>
            <a:off x="5782137" y="1439529"/>
            <a:ext cx="0" cy="7407942"/>
          </a:xfrm>
          <a:prstGeom prst="line">
            <a:avLst/>
          </a:prstGeom>
          <a:ln cap="rnd" w="57150">
            <a:solidFill>
              <a:srgbClr val="9976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0499" y="3544054"/>
            <a:ext cx="6492240" cy="0"/>
          </a:xfrm>
          <a:prstGeom prst="line">
            <a:avLst/>
          </a:prstGeom>
          <a:ln cap="flat" w="38100">
            <a:solidFill>
              <a:srgbClr val="5E17EB"/>
            </a:solidFill>
            <a:prstDash val="solid"/>
            <a:headEnd type="none" len="sm" w="sm"/>
            <a:tailEnd type="none" len="sm" w="sm"/>
          </a:ln>
        </p:spPr>
      </p:sp>
      <p:sp>
        <p:nvSpPr>
          <p:cNvPr name="Freeform 3" id="3"/>
          <p:cNvSpPr/>
          <p:nvPr/>
        </p:nvSpPr>
        <p:spPr>
          <a:xfrm flipH="false" flipV="false" rot="0">
            <a:off x="8095366" y="2411046"/>
            <a:ext cx="9758763" cy="5464907"/>
          </a:xfrm>
          <a:custGeom>
            <a:avLst/>
            <a:gdLst/>
            <a:ahLst/>
            <a:cxnLst/>
            <a:rect r="r" b="b" t="t" l="l"/>
            <a:pathLst>
              <a:path h="5464907" w="9758763">
                <a:moveTo>
                  <a:pt x="0" y="0"/>
                </a:moveTo>
                <a:lnTo>
                  <a:pt x="9758762" y="0"/>
                </a:lnTo>
                <a:lnTo>
                  <a:pt x="9758762" y="5464908"/>
                </a:lnTo>
                <a:lnTo>
                  <a:pt x="0" y="5464908"/>
                </a:lnTo>
                <a:lnTo>
                  <a:pt x="0" y="0"/>
                </a:lnTo>
                <a:close/>
              </a:path>
            </a:pathLst>
          </a:custGeom>
          <a:blipFill>
            <a:blip r:embed="rId2"/>
            <a:stretch>
              <a:fillRect l="0" t="0" r="0" b="0"/>
            </a:stretch>
          </a:blipFill>
        </p:spPr>
      </p:sp>
      <p:sp>
        <p:nvSpPr>
          <p:cNvPr name="TextBox 4" id="4"/>
          <p:cNvSpPr txBox="true"/>
          <p:nvPr/>
        </p:nvSpPr>
        <p:spPr>
          <a:xfrm rot="0">
            <a:off x="1028700" y="2411046"/>
            <a:ext cx="4610007" cy="857179"/>
          </a:xfrm>
          <a:prstGeom prst="rect">
            <a:avLst/>
          </a:prstGeom>
        </p:spPr>
        <p:txBody>
          <a:bodyPr anchor="t" rtlCol="false" tIns="0" lIns="0" bIns="0" rIns="0">
            <a:spAutoFit/>
          </a:bodyPr>
          <a:lstStyle/>
          <a:p>
            <a:pPr algn="l">
              <a:lnSpc>
                <a:spcPts val="6775"/>
              </a:lnSpc>
            </a:pPr>
            <a:r>
              <a:rPr lang="en-US" sz="5646">
                <a:solidFill>
                  <a:srgbClr val="000000"/>
                </a:solidFill>
                <a:latin typeface="Open Sauce Bold"/>
              </a:rPr>
              <a:t>Round Robin</a:t>
            </a:r>
          </a:p>
        </p:txBody>
      </p:sp>
      <p:sp>
        <p:nvSpPr>
          <p:cNvPr name="TextBox 5" id="5"/>
          <p:cNvSpPr txBox="true"/>
          <p:nvPr/>
        </p:nvSpPr>
        <p:spPr>
          <a:xfrm rot="0">
            <a:off x="988238" y="3725029"/>
            <a:ext cx="7107128" cy="3462908"/>
          </a:xfrm>
          <a:prstGeom prst="rect">
            <a:avLst/>
          </a:prstGeom>
        </p:spPr>
        <p:txBody>
          <a:bodyPr anchor="t" rtlCol="false" tIns="0" lIns="0" bIns="0" rIns="0">
            <a:spAutoFit/>
          </a:bodyPr>
          <a:lstStyle/>
          <a:p>
            <a:pPr algn="l">
              <a:lnSpc>
                <a:spcPts val="4649"/>
              </a:lnSpc>
            </a:pPr>
            <a:r>
              <a:rPr lang="en-US" sz="3099">
                <a:solidFill>
                  <a:srgbClr val="000000"/>
                </a:solidFill>
                <a:latin typeface="Open Sauce Light"/>
              </a:rPr>
              <a:t>Round Robin is a CPU scheduling algorithm where a </a:t>
            </a:r>
            <a:r>
              <a:rPr lang="en-US" sz="3099">
                <a:solidFill>
                  <a:srgbClr val="9179FA"/>
                </a:solidFill>
                <a:latin typeface="Open Sauce Light"/>
              </a:rPr>
              <a:t>fixed time slice is assigned to each system process</a:t>
            </a:r>
            <a:r>
              <a:rPr lang="en-US" sz="3099">
                <a:solidFill>
                  <a:srgbClr val="000000"/>
                </a:solidFill>
                <a:latin typeface="Open Sauce Light"/>
              </a:rPr>
              <a:t>, in a cyclic way. It is simple, preemptive, easy to implement, and starvation-free.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7362" y="2795137"/>
            <a:ext cx="7490237" cy="2988623"/>
          </a:xfrm>
          <a:custGeom>
            <a:avLst/>
            <a:gdLst/>
            <a:ahLst/>
            <a:cxnLst/>
            <a:rect r="r" b="b" t="t" l="l"/>
            <a:pathLst>
              <a:path h="2988623" w="7490237">
                <a:moveTo>
                  <a:pt x="0" y="0"/>
                </a:moveTo>
                <a:lnTo>
                  <a:pt x="7490237" y="0"/>
                </a:lnTo>
                <a:lnTo>
                  <a:pt x="7490237" y="2988623"/>
                </a:lnTo>
                <a:lnTo>
                  <a:pt x="0" y="2988623"/>
                </a:lnTo>
                <a:lnTo>
                  <a:pt x="0" y="0"/>
                </a:lnTo>
                <a:close/>
              </a:path>
            </a:pathLst>
          </a:custGeom>
          <a:blipFill>
            <a:blip r:embed="rId2"/>
            <a:stretch>
              <a:fillRect l="0" t="0" r="0" b="0"/>
            </a:stretch>
          </a:blipFill>
        </p:spPr>
      </p:sp>
      <p:sp>
        <p:nvSpPr>
          <p:cNvPr name="Freeform 3" id="3"/>
          <p:cNvSpPr/>
          <p:nvPr/>
        </p:nvSpPr>
        <p:spPr>
          <a:xfrm flipH="false" flipV="false" rot="0">
            <a:off x="9628240" y="2795137"/>
            <a:ext cx="7176586" cy="2944692"/>
          </a:xfrm>
          <a:custGeom>
            <a:avLst/>
            <a:gdLst/>
            <a:ahLst/>
            <a:cxnLst/>
            <a:rect r="r" b="b" t="t" l="l"/>
            <a:pathLst>
              <a:path h="2944692" w="7176586">
                <a:moveTo>
                  <a:pt x="0" y="0"/>
                </a:moveTo>
                <a:lnTo>
                  <a:pt x="7176586" y="0"/>
                </a:lnTo>
                <a:lnTo>
                  <a:pt x="7176586" y="2944693"/>
                </a:lnTo>
                <a:lnTo>
                  <a:pt x="0" y="2944693"/>
                </a:lnTo>
                <a:lnTo>
                  <a:pt x="0" y="0"/>
                </a:lnTo>
                <a:close/>
              </a:path>
            </a:pathLst>
          </a:custGeom>
          <a:blipFill>
            <a:blip r:embed="rId3"/>
            <a:stretch>
              <a:fillRect l="0" t="0" r="0" b="0"/>
            </a:stretch>
          </a:blipFill>
        </p:spPr>
      </p:sp>
      <p:sp>
        <p:nvSpPr>
          <p:cNvPr name="Freeform 4" id="4"/>
          <p:cNvSpPr/>
          <p:nvPr/>
        </p:nvSpPr>
        <p:spPr>
          <a:xfrm flipH="false" flipV="false" rot="0">
            <a:off x="973032" y="6337615"/>
            <a:ext cx="7378895" cy="3104981"/>
          </a:xfrm>
          <a:custGeom>
            <a:avLst/>
            <a:gdLst/>
            <a:ahLst/>
            <a:cxnLst/>
            <a:rect r="r" b="b" t="t" l="l"/>
            <a:pathLst>
              <a:path h="3104981" w="7378895">
                <a:moveTo>
                  <a:pt x="0" y="0"/>
                </a:moveTo>
                <a:lnTo>
                  <a:pt x="7378896" y="0"/>
                </a:lnTo>
                <a:lnTo>
                  <a:pt x="7378896" y="3104981"/>
                </a:lnTo>
                <a:lnTo>
                  <a:pt x="0" y="3104981"/>
                </a:lnTo>
                <a:lnTo>
                  <a:pt x="0" y="0"/>
                </a:lnTo>
                <a:close/>
              </a:path>
            </a:pathLst>
          </a:custGeom>
          <a:blipFill>
            <a:blip r:embed="rId4"/>
            <a:stretch>
              <a:fillRect l="0" t="0" r="0" b="0"/>
            </a:stretch>
          </a:blipFill>
        </p:spPr>
      </p:sp>
      <p:sp>
        <p:nvSpPr>
          <p:cNvPr name="Freeform 5" id="5"/>
          <p:cNvSpPr/>
          <p:nvPr/>
        </p:nvSpPr>
        <p:spPr>
          <a:xfrm flipH="false" flipV="false" rot="0">
            <a:off x="9628240" y="6337615"/>
            <a:ext cx="7241932" cy="2920685"/>
          </a:xfrm>
          <a:custGeom>
            <a:avLst/>
            <a:gdLst/>
            <a:ahLst/>
            <a:cxnLst/>
            <a:rect r="r" b="b" t="t" l="l"/>
            <a:pathLst>
              <a:path h="2920685" w="7241932">
                <a:moveTo>
                  <a:pt x="0" y="0"/>
                </a:moveTo>
                <a:lnTo>
                  <a:pt x="7241932" y="0"/>
                </a:lnTo>
                <a:lnTo>
                  <a:pt x="7241932" y="2920685"/>
                </a:lnTo>
                <a:lnTo>
                  <a:pt x="0" y="2920685"/>
                </a:lnTo>
                <a:lnTo>
                  <a:pt x="0" y="0"/>
                </a:lnTo>
                <a:close/>
              </a:path>
            </a:pathLst>
          </a:custGeom>
          <a:blipFill>
            <a:blip r:embed="rId5"/>
            <a:stretch>
              <a:fillRect l="0" t="0" r="0" b="0"/>
            </a:stretch>
          </a:blipFill>
        </p:spPr>
      </p:sp>
      <p:grpSp>
        <p:nvGrpSpPr>
          <p:cNvPr name="Group 6" id="6"/>
          <p:cNvGrpSpPr/>
          <p:nvPr/>
        </p:nvGrpSpPr>
        <p:grpSpPr>
          <a:xfrm rot="0">
            <a:off x="917339" y="1033082"/>
            <a:ext cx="15887510" cy="1323905"/>
            <a:chOff x="0" y="0"/>
            <a:chExt cx="21183346" cy="1765207"/>
          </a:xfrm>
        </p:grpSpPr>
        <p:sp>
          <p:nvSpPr>
            <p:cNvPr name="AutoShape 7" id="7"/>
            <p:cNvSpPr/>
            <p:nvPr/>
          </p:nvSpPr>
          <p:spPr>
            <a:xfrm flipV="true">
              <a:off x="30" y="1714407"/>
              <a:ext cx="21183285" cy="25400"/>
            </a:xfrm>
            <a:prstGeom prst="line">
              <a:avLst/>
            </a:prstGeom>
            <a:ln cap="flat" w="50800">
              <a:solidFill>
                <a:srgbClr val="000000"/>
              </a:solidFill>
              <a:prstDash val="solid"/>
              <a:headEnd type="none" len="sm" w="sm"/>
              <a:tailEnd type="none" len="sm" w="sm"/>
            </a:ln>
          </p:spPr>
        </p:sp>
        <p:sp>
          <p:nvSpPr>
            <p:cNvPr name="TextBox 8" id="8"/>
            <p:cNvSpPr txBox="true"/>
            <p:nvPr/>
          </p:nvSpPr>
          <p:spPr>
            <a:xfrm rot="0">
              <a:off x="148481" y="0"/>
              <a:ext cx="6531198" cy="1219861"/>
            </a:xfrm>
            <a:prstGeom prst="rect">
              <a:avLst/>
            </a:prstGeom>
          </p:spPr>
          <p:txBody>
            <a:bodyPr anchor="t" rtlCol="false" tIns="0" lIns="0" bIns="0" rIns="0">
              <a:spAutoFit/>
            </a:bodyPr>
            <a:lstStyle/>
            <a:p>
              <a:pPr algn="l">
                <a:lnSpc>
                  <a:spcPts val="7232"/>
                </a:lnSpc>
              </a:pPr>
              <a:r>
                <a:rPr lang="en-US" sz="6026">
                  <a:solidFill>
                    <a:srgbClr val="000000"/>
                  </a:solidFill>
                  <a:latin typeface="Open Sauce Bold"/>
                </a:rPr>
                <a:t>Round Robin</a:t>
              </a:r>
            </a:p>
          </p:txBody>
        </p:sp>
        <p:sp>
          <p:nvSpPr>
            <p:cNvPr name="TextBox 9" id="9"/>
            <p:cNvSpPr txBox="true"/>
            <p:nvPr/>
          </p:nvSpPr>
          <p:spPr>
            <a:xfrm rot="0">
              <a:off x="7644879" y="224330"/>
              <a:ext cx="5521051" cy="880477"/>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uce Light"/>
                </a:rPr>
                <a:t>Pictorial Example</a:t>
              </a:r>
            </a:p>
          </p:txBody>
        </p:sp>
        <p:sp>
          <p:nvSpPr>
            <p:cNvPr name="AutoShape 10" id="10"/>
            <p:cNvSpPr/>
            <p:nvPr/>
          </p:nvSpPr>
          <p:spPr>
            <a:xfrm flipV="true">
              <a:off x="7162279" y="198320"/>
              <a:ext cx="0" cy="823221"/>
            </a:xfrm>
            <a:prstGeom prst="line">
              <a:avLst/>
            </a:prstGeom>
            <a:ln cap="flat" w="241300">
              <a:solidFill>
                <a:srgbClr val="9976FF"/>
              </a:solidFill>
              <a:prstDash val="solid"/>
              <a:headEnd type="none" len="sm" w="sm"/>
              <a:tailEnd type="none" len="sm" w="sm"/>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73871"/>
            <a:ext cx="7508750" cy="3223359"/>
          </a:xfrm>
          <a:custGeom>
            <a:avLst/>
            <a:gdLst/>
            <a:ahLst/>
            <a:cxnLst/>
            <a:rect r="r" b="b" t="t" l="l"/>
            <a:pathLst>
              <a:path h="3223359" w="7508750">
                <a:moveTo>
                  <a:pt x="0" y="0"/>
                </a:moveTo>
                <a:lnTo>
                  <a:pt x="7508750" y="0"/>
                </a:lnTo>
                <a:lnTo>
                  <a:pt x="7508750" y="3223359"/>
                </a:lnTo>
                <a:lnTo>
                  <a:pt x="0" y="3223359"/>
                </a:lnTo>
                <a:lnTo>
                  <a:pt x="0" y="0"/>
                </a:lnTo>
                <a:close/>
              </a:path>
            </a:pathLst>
          </a:custGeom>
          <a:blipFill>
            <a:blip r:embed="rId2"/>
            <a:stretch>
              <a:fillRect l="0" t="0" r="0" b="0"/>
            </a:stretch>
          </a:blipFill>
        </p:spPr>
      </p:sp>
      <p:sp>
        <p:nvSpPr>
          <p:cNvPr name="Freeform 3" id="3"/>
          <p:cNvSpPr/>
          <p:nvPr/>
        </p:nvSpPr>
        <p:spPr>
          <a:xfrm flipH="false" flipV="false" rot="0">
            <a:off x="9413350" y="2573871"/>
            <a:ext cx="7502860" cy="3605033"/>
          </a:xfrm>
          <a:custGeom>
            <a:avLst/>
            <a:gdLst/>
            <a:ahLst/>
            <a:cxnLst/>
            <a:rect r="r" b="b" t="t" l="l"/>
            <a:pathLst>
              <a:path h="3605033" w="7502860">
                <a:moveTo>
                  <a:pt x="0" y="0"/>
                </a:moveTo>
                <a:lnTo>
                  <a:pt x="7502860" y="0"/>
                </a:lnTo>
                <a:lnTo>
                  <a:pt x="7502860" y="3605033"/>
                </a:lnTo>
                <a:lnTo>
                  <a:pt x="0" y="3605033"/>
                </a:lnTo>
                <a:lnTo>
                  <a:pt x="0" y="0"/>
                </a:lnTo>
                <a:close/>
              </a:path>
            </a:pathLst>
          </a:custGeom>
          <a:blipFill>
            <a:blip r:embed="rId3"/>
            <a:stretch>
              <a:fillRect l="0" t="0" r="0" b="0"/>
            </a:stretch>
          </a:blipFill>
        </p:spPr>
      </p:sp>
      <p:sp>
        <p:nvSpPr>
          <p:cNvPr name="Freeform 4" id="4"/>
          <p:cNvSpPr/>
          <p:nvPr/>
        </p:nvSpPr>
        <p:spPr>
          <a:xfrm flipH="false" flipV="false" rot="0">
            <a:off x="4570578" y="6016305"/>
            <a:ext cx="9146844" cy="4000340"/>
          </a:xfrm>
          <a:custGeom>
            <a:avLst/>
            <a:gdLst/>
            <a:ahLst/>
            <a:cxnLst/>
            <a:rect r="r" b="b" t="t" l="l"/>
            <a:pathLst>
              <a:path h="4000340" w="9146844">
                <a:moveTo>
                  <a:pt x="0" y="0"/>
                </a:moveTo>
                <a:lnTo>
                  <a:pt x="9146844" y="0"/>
                </a:lnTo>
                <a:lnTo>
                  <a:pt x="9146844" y="4000340"/>
                </a:lnTo>
                <a:lnTo>
                  <a:pt x="0" y="4000340"/>
                </a:lnTo>
                <a:lnTo>
                  <a:pt x="0" y="0"/>
                </a:lnTo>
                <a:close/>
              </a:path>
            </a:pathLst>
          </a:custGeom>
          <a:blipFill>
            <a:blip r:embed="rId4"/>
            <a:stretch>
              <a:fillRect l="0" t="0" r="0" b="0"/>
            </a:stretch>
          </a:blipFill>
        </p:spPr>
      </p:sp>
      <p:grpSp>
        <p:nvGrpSpPr>
          <p:cNvPr name="Group 5" id="5"/>
          <p:cNvGrpSpPr/>
          <p:nvPr/>
        </p:nvGrpSpPr>
        <p:grpSpPr>
          <a:xfrm rot="0">
            <a:off x="1028700" y="1028700"/>
            <a:ext cx="15887510" cy="1323905"/>
            <a:chOff x="0" y="0"/>
            <a:chExt cx="21183346" cy="1765207"/>
          </a:xfrm>
        </p:grpSpPr>
        <p:sp>
          <p:nvSpPr>
            <p:cNvPr name="AutoShape 6" id="6"/>
            <p:cNvSpPr/>
            <p:nvPr/>
          </p:nvSpPr>
          <p:spPr>
            <a:xfrm flipV="true">
              <a:off x="30" y="1714407"/>
              <a:ext cx="21183285" cy="25400"/>
            </a:xfrm>
            <a:prstGeom prst="line">
              <a:avLst/>
            </a:prstGeom>
            <a:ln cap="flat" w="50800">
              <a:solidFill>
                <a:srgbClr val="000000"/>
              </a:solidFill>
              <a:prstDash val="solid"/>
              <a:headEnd type="none" len="sm" w="sm"/>
              <a:tailEnd type="none" len="sm" w="sm"/>
            </a:ln>
          </p:spPr>
        </p:sp>
        <p:sp>
          <p:nvSpPr>
            <p:cNvPr name="TextBox 7" id="7"/>
            <p:cNvSpPr txBox="true"/>
            <p:nvPr/>
          </p:nvSpPr>
          <p:spPr>
            <a:xfrm rot="0">
              <a:off x="0" y="0"/>
              <a:ext cx="6531198" cy="1219861"/>
            </a:xfrm>
            <a:prstGeom prst="rect">
              <a:avLst/>
            </a:prstGeom>
          </p:spPr>
          <p:txBody>
            <a:bodyPr anchor="t" rtlCol="false" tIns="0" lIns="0" bIns="0" rIns="0">
              <a:spAutoFit/>
            </a:bodyPr>
            <a:lstStyle/>
            <a:p>
              <a:pPr algn="l">
                <a:lnSpc>
                  <a:spcPts val="7232"/>
                </a:lnSpc>
              </a:pPr>
              <a:r>
                <a:rPr lang="en-US" sz="6026">
                  <a:solidFill>
                    <a:srgbClr val="000000"/>
                  </a:solidFill>
                  <a:latin typeface="Open Sauce Bold"/>
                </a:rPr>
                <a:t>Round Robin</a:t>
              </a:r>
            </a:p>
          </p:txBody>
        </p:sp>
        <p:sp>
          <p:nvSpPr>
            <p:cNvPr name="TextBox 8" id="8"/>
            <p:cNvSpPr txBox="true"/>
            <p:nvPr/>
          </p:nvSpPr>
          <p:spPr>
            <a:xfrm rot="0">
              <a:off x="7039198" y="224330"/>
              <a:ext cx="10424033" cy="880477"/>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uce Light"/>
                </a:rPr>
                <a:t>Pictorial Example continued...</a:t>
              </a:r>
            </a:p>
          </p:txBody>
        </p:sp>
        <p:sp>
          <p:nvSpPr>
            <p:cNvPr name="AutoShape 9" id="9"/>
            <p:cNvSpPr/>
            <p:nvPr/>
          </p:nvSpPr>
          <p:spPr>
            <a:xfrm flipV="true">
              <a:off x="7013798" y="198320"/>
              <a:ext cx="0" cy="823221"/>
            </a:xfrm>
            <a:prstGeom prst="line">
              <a:avLst/>
            </a:prstGeom>
            <a:ln cap="flat" w="241300">
              <a:solidFill>
                <a:srgbClr val="9179FA"/>
              </a:solidFill>
              <a:prstDash val="solid"/>
              <a:headEnd type="none" len="sm" w="sm"/>
              <a:tailEnd type="none" len="sm" w="sm"/>
            </a:ln>
          </p:spPr>
        </p:sp>
      </p:grpSp>
      <p:sp>
        <p:nvSpPr>
          <p:cNvPr name="Freeform 10" id="10"/>
          <p:cNvSpPr/>
          <p:nvPr/>
        </p:nvSpPr>
        <p:spPr>
          <a:xfrm flipH="false" flipV="false" rot="-1566385">
            <a:off x="-887629" y="5797230"/>
            <a:ext cx="4576560" cy="6468635"/>
          </a:xfrm>
          <a:custGeom>
            <a:avLst/>
            <a:gdLst/>
            <a:ahLst/>
            <a:cxnLst/>
            <a:rect r="r" b="b" t="t" l="l"/>
            <a:pathLst>
              <a:path h="6468635" w="4576560">
                <a:moveTo>
                  <a:pt x="0" y="0"/>
                </a:moveTo>
                <a:lnTo>
                  <a:pt x="4576559" y="0"/>
                </a:lnTo>
                <a:lnTo>
                  <a:pt x="4576559" y="6468636"/>
                </a:lnTo>
                <a:lnTo>
                  <a:pt x="0" y="6468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5035" y="331492"/>
            <a:ext cx="9570927" cy="9468214"/>
          </a:xfrm>
          <a:custGeom>
            <a:avLst/>
            <a:gdLst/>
            <a:ahLst/>
            <a:cxnLst/>
            <a:rect r="r" b="b" t="t" l="l"/>
            <a:pathLst>
              <a:path h="9468214" w="9570927">
                <a:moveTo>
                  <a:pt x="0" y="0"/>
                </a:moveTo>
                <a:lnTo>
                  <a:pt x="9570927" y="0"/>
                </a:lnTo>
                <a:lnTo>
                  <a:pt x="9570927" y="9468214"/>
                </a:lnTo>
                <a:lnTo>
                  <a:pt x="0" y="9468214"/>
                </a:lnTo>
                <a:lnTo>
                  <a:pt x="0" y="0"/>
                </a:lnTo>
                <a:close/>
              </a:path>
            </a:pathLst>
          </a:custGeom>
          <a:blipFill>
            <a:blip r:embed="rId2"/>
            <a:stretch>
              <a:fillRect l="0" t="-148" r="-2078" b="-148"/>
            </a:stretch>
          </a:blipFill>
        </p:spPr>
      </p:sp>
      <p:sp>
        <p:nvSpPr>
          <p:cNvPr name="Freeform 3" id="3"/>
          <p:cNvSpPr/>
          <p:nvPr/>
        </p:nvSpPr>
        <p:spPr>
          <a:xfrm flipH="false" flipV="false" rot="0">
            <a:off x="15562176" y="-1091720"/>
            <a:ext cx="7891723" cy="7142009"/>
          </a:xfrm>
          <a:custGeom>
            <a:avLst/>
            <a:gdLst/>
            <a:ahLst/>
            <a:cxnLst/>
            <a:rect r="r" b="b" t="t" l="l"/>
            <a:pathLst>
              <a:path h="7142009" w="7891723">
                <a:moveTo>
                  <a:pt x="0" y="0"/>
                </a:moveTo>
                <a:lnTo>
                  <a:pt x="7891723" y="0"/>
                </a:lnTo>
                <a:lnTo>
                  <a:pt x="7891723" y="7142009"/>
                </a:lnTo>
                <a:lnTo>
                  <a:pt x="0" y="71420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DAFzltrkPr8</dc:identifier>
  <dcterms:modified xsi:type="dcterms:W3CDTF">2011-08-01T06:04:30Z</dcterms:modified>
  <cp:revision>1</cp:revision>
  <dc:title>CS 310</dc:title>
</cp:coreProperties>
</file>